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59" r:id="rId1"/>
    <p:sldMasterId id="2147483660" r:id="rId2"/>
  </p:sldMasterIdLst>
  <p:notesMasterIdLst>
    <p:notesMasterId r:id="rId17"/>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Lst>
  <p:sldSz cx="12192000" cy="68580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p:scale>
          <a:sx n="100" d="100"/>
          <a:sy n="100" d="100"/>
        </p:scale>
        <p:origin x="420" y="320"/>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10.04.2026</a:t>
            </a:fld>
            <a:endParaRPr lang="cs-CZ"/>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cs-CZ"/>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a:t>
            </a:fld>
            <a:endParaRPr lang="cs-CZ"/>
          </a:p>
        </p:txBody>
      </p:sp>
    </p:spTree>
    <p:extLst>
      <p:ext uri="{BB962C8B-B14F-4D97-AF65-F5344CB8AC3E}">
        <p14:creationId xmlns:p14="http://schemas.microsoft.com/office/powerpoint/2010/main" val="17988891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大家好，今天我将为大家介绍一套专为专业设计与编程打造的工作站配置方案。这套方案基于最新的AMD Zen5架构，旨在构建一个高能效、高性能且极具性价比的创作平台。我们将深入探讨其核心配置、设计思路以及如何在8000到12000元的预算内，实现性能与成本的完美平衡。</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dirty="0">
                <a:solidFill>
                  <a:srgbClr val="000000"/>
                </a:solidFill>
              </a:rPr>
              <a:t>在外设方面，我们选择了一款240Hz高刷新率的电竞显示器，它在日常使用中非常流畅，但需要说明的是，这是我们为控制预算做出的一个妥协，1080P分辨率对于专业设计来说略显不足，建议后期升级。键盘和鼠标则选择了兼顾实用性和手感的型号。</a:t>
            </a:r>
          </a:p>
          <a:p>
            <a:pPr indent="0" algn="l">
              <a:lnSpc>
                <a:spcPct val="100000"/>
              </a:lnSpc>
            </a:pPr>
            <a:r>
              <a:rPr lang="en-US" sz="1400" b="0" i="0" u="none" strike="noStrike" dirty="0" err="1">
                <a:solidFill>
                  <a:srgbClr val="000000"/>
                </a:solidFill>
              </a:rPr>
              <a:t>在机箱风道设计上，我们采用了“下进上出，前进后出”的高效方案，确保机箱内部空气流通顺畅，有效降低硬件温度</a:t>
            </a:r>
            <a:r>
              <a:rPr lang="en-US" sz="1400" b="0" i="0" u="none" strike="noStrike" dirty="0">
                <a:solidFill>
                  <a:srgbClr val="000000"/>
                </a:solidFill>
              </a:rPr>
              <a:t>。</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硬件兼容性是系统稳定的基石。我们对所有组件进行了全面的兼容性检查，包括CPU与主板的接口、内存与主板的支持、显卡与机箱的长度、散热器与机箱的匹配、电源与机箱的尺寸、主板与机箱的版型，以及最重要的功耗与电源功率。</a:t>
            </a:r>
          </a:p>
          <a:p>
            <a:pPr indent="0" algn="l">
              <a:lnSpc>
                <a:spcPct val="100000"/>
              </a:lnSpc>
            </a:pPr>
            <a:r>
              <a:rPr lang="en-US" sz="1400" b="0" i="0" u="none" strike="noStrike">
                <a:solidFill>
                  <a:srgbClr val="000000"/>
                </a:solidFill>
              </a:rPr>
              <a:t>可以看到，所有检查项均完美通过，结论是：全链路无兼容性问题，用户可以放心购买和组装。</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我们的配置方案在需求匹配度上处于“甜点区”，即在合理的预算内，实现了对专业需求的全面性能满足，没有性能过剩，也没有瓶颈。在实际应用中，无论是3D建模、视频剪辑还是大数据编程，都能获得流畅的体验和显著的效率提升。</a:t>
            </a:r>
          </a:p>
          <a:p>
            <a:pPr indent="0" algn="l">
              <a:lnSpc>
                <a:spcPct val="100000"/>
              </a:lnSpc>
            </a:pPr>
            <a:r>
              <a:rPr lang="en-US" sz="1400" b="0" i="0" u="none" strike="noStrike">
                <a:solidFill>
                  <a:srgbClr val="000000"/>
                </a:solidFill>
              </a:rPr>
              <a:t>性价比方面，我们通过选择850W电源为未来升级预留空间，利用AM5平台的长期支持降低持有成本，并通过优化配置节省了约15%的预算，将资金用在了刀刃上。</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当然，任何方案都有其风险。我们需要注意，散片CPU没有官方保修，显卡型号存在发布风险，而显示器是当前的主要短板。在维护方面，我们提供了一个清晰的时间轴，从装机后的初始设置，到定期的清理和维护，再到未来的升级建议，帮助用户更好地使用和维护这台工作站，确保其长期稳定运行。</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最后，总结一下我们方案的三大核心优势：首先，平台先进，基于Zen5架构，能效比领先；其次，需求精准，8核CPU和32GB内存确保了无短板的流畅体验；最后，扩展性强，为未来3到5年的升级提供了充足空间。总而言之，这是一套高能效、可升级且性价比突出的专业工作站平台。我的介绍到此结束，感谢各位老师和同学的聆听，欢迎提问。</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本次答辩将分为五个部分。首先，我们将进行需求分析，明确设计思路。接着，会详细解析核心硬件的配置和选型逻辑。第三部分，我们将验证硬件兼容性并展示其与需求的匹配度。第四部分，分析预算控制和性价比。最后，提供后期的维护与升级方案。</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我们的方案主要面向三类核心应用场景：3D建模、视频特效和大数据编程。对于3D建模，我们需要强大的单核性能和多核渲染能力；视频特效则依赖GPU加速和高速存储；而大数据编程则看重CPU的高IPC和低延迟内存。基于这些需求，我们确定了关键技术指标，包括采用AMD Zen5架构的CPU、支持双加速的RTX显卡、高速NVMe存储和高频DDR5内存，并将预算严格控制在8000到12000元。</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dirty="0">
                <a:solidFill>
                  <a:srgbClr val="000000"/>
                </a:solidFill>
              </a:rPr>
              <a:t>这是我们配置方案的总览表。可以看到，我们涵盖了从核心计算到外围设备的完整配置。CPU选用了AMD最新的R7 9700X，主板是华硕的B850M，内存是金百达的6000MHz高频条，显卡是RTX 5060Ti。</a:t>
            </a:r>
          </a:p>
          <a:p>
            <a:pPr indent="0" algn="l">
              <a:lnSpc>
                <a:spcPct val="100000"/>
              </a:lnSpc>
            </a:pPr>
            <a:r>
              <a:rPr lang="en-US" sz="1400" b="0" i="0" u="none" strike="noStrike" dirty="0" err="1">
                <a:solidFill>
                  <a:srgbClr val="000000"/>
                </a:solidFill>
              </a:rPr>
              <a:t>在预算分配上，我们将大部分预算投入到CPU、主板和显卡这三大核心件，以确保性能不妥协，同时在机电散和外设上追求高性价比</a:t>
            </a:r>
            <a:endParaRPr lang="en-US" sz="1400" b="0" i="0" u="none" strike="noStrike" dirty="0">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我们选择的CPU是AMD Ryzen 7 9700X，它基于最新的Zen5架构和4nm制程，IPC提升了16%。拥有8核16线程和高达5.5GHz的睿频，无论是3D建模的视口响应，还是视频剪辑和编程编译，都能提供强大的性能。选择8核是因为它在单核性能和多核需求之间取得了最佳平衡，同时65W的低功耗也降低了散热成本。最重要的是，Zen5架构相比上一代能效比大幅提升，同性能下功耗降低了30%。</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主板我们选择了华硕的B850M AYW GAMING WIFI。它采用B850芯片组，供电稳定，能完全释放R7 9700X的性能。支持高频DDR5内存和EXPO一键超频，扩展能力也很出色，拥有双M.2插槽和高速网络。</a:t>
            </a:r>
          </a:p>
          <a:p>
            <a:pPr indent="0" algn="l">
              <a:lnSpc>
                <a:spcPct val="100000"/>
              </a:lnSpc>
            </a:pPr>
            <a:r>
              <a:rPr lang="en-US" sz="1400" b="0" i="0" u="none" strike="noStrike">
                <a:solidFill>
                  <a:srgbClr val="000000"/>
                </a:solidFill>
              </a:rPr>
              <a:t>更重要的是，AM5平台承诺支持到2027年，这意味着未来几年内，您只需要升级CPU就能获得显著的性能提升，而无需更换主板，这为用户提供了非常清晰和经济的升级路径。</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内存方面，我们选择了DDR5-6000 32GB双通道。这是因为6000MHz是AMD平台的“甜点”频率，此时内存控制器FCLK与内存频率可以实现1:1同步，达到最低延迟和最佳性能。</a:t>
            </a:r>
          </a:p>
          <a:p>
            <a:pPr indent="0" algn="l">
              <a:lnSpc>
                <a:spcPct val="100000"/>
              </a:lnSpc>
            </a:pPr>
            <a:r>
              <a:rPr lang="en-US" sz="1400" b="0" i="0" u="none" strike="noStrike">
                <a:solidFill>
                  <a:srgbClr val="000000"/>
                </a:solidFill>
              </a:rPr>
              <a:t>我们选用的金百达内存采用海力士M-die颗粒，CL30低时序，保证了性能和稳定性。32GB的容量也足以应对当前所有专业软件的需求。</a:t>
            </a:r>
          </a:p>
          <a:p>
            <a:pPr indent="0" algn="l">
              <a:lnSpc>
                <a:spcPct val="100000"/>
              </a:lnSpc>
            </a:pPr>
            <a:r>
              <a:rPr lang="en-US" sz="1400" b="0" i="0" u="none" strike="noStrike">
                <a:solidFill>
                  <a:srgbClr val="000000"/>
                </a:solidFill>
              </a:rPr>
              <a:t>通过右侧的测试数据可以看出，DDR5-6000在3ds Max、Pr和代码编译三项测试中都表现出了综合最优的成绩。最后，通过主板的EXPO一键超频，普通用户也能轻松实现这一最佳性能配置。</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存储方面，我们选择了2TB的PCIe 4.0 NVMe SSD，它的读写速度非常快，能确保系统、软件和工程文件的极速加载。显卡则是这套方案的另一个核心，我们选用了RTX 5060Ti。它不仅拥有8GB最新的GDDR7显存，更重要的是具备强大的CUDA核心和NVENC编码器。这意味着无论是3D渲染还是视频导出，都能获得数倍的速度提升，大大提高工作效率。</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机电散三件套是保证系统稳定运行的基石。我们选择了850W的白金全模组电源，它不仅效率高、稳定，更重要的是为未来升级预留了充足的功率余量。</a:t>
            </a:r>
          </a:p>
          <a:p>
            <a:pPr indent="0" algn="l">
              <a:lnSpc>
                <a:spcPct val="100000"/>
              </a:lnSpc>
            </a:pPr>
            <a:r>
              <a:rPr lang="en-US" sz="1400" b="0" i="0" u="none" strike="noStrike">
                <a:solidFill>
                  <a:srgbClr val="000000"/>
                </a:solidFill>
              </a:rPr>
              <a:t>机箱选用了航嘉G63，它支持360水冷，空间充裕，散热设计合理。</a:t>
            </a:r>
          </a:p>
          <a:p>
            <a:pPr indent="0" algn="l">
              <a:lnSpc>
                <a:spcPct val="100000"/>
              </a:lnSpc>
            </a:pPr>
            <a:r>
              <a:rPr lang="en-US" sz="1400" b="0" i="0" u="none" strike="noStrike">
                <a:solidFill>
                  <a:srgbClr val="000000"/>
                </a:solidFill>
              </a:rPr>
              <a:t>散热方面，我们配备了360一体式水冷，足以轻松压制R7 9700X的满载功耗，确保系统在高负载下也能冷静运行。</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标题幻灯片" type="title">
  <p:cSld name="TITLE">
    <p:spTree>
      <p:nvGrpSpPr>
        <p:cNvPr id="1" name="Shape 11"/>
        <p:cNvGrpSpPr/>
        <p:nvPr/>
      </p:nvGrpSpPr>
      <p:grpSpPr>
        <a:xfrm>
          <a:off x="0" y="0"/>
          <a:ext cx="0" cy="0"/>
          <a:chOff x="0" y="0"/>
          <a:chExt cx="0" cy="0"/>
        </a:xfrm>
      </p:grpSpPr>
      <p:sp>
        <p:nvSpPr>
          <p:cNvPr id="12" name="Shape 30"/>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normAutofit/>
          </a:bodyPr>
          <a:lstStyle>
            <a:lvl1pPr lvl="0" algn="ctr">
              <a:lnSpc>
                <a:spcPct val="90000"/>
              </a:lnSpc>
              <a:spcBef>
                <a:spcPts val="0"/>
              </a:spcBef>
              <a:spcAft>
                <a:spcPts val="0"/>
              </a:spcAft>
              <a:buClr>
                <a:schemeClr val="dk1"/>
              </a:buClr>
              <a:buSzPts val="4500"/>
              <a:buFont typeface="Arial"/>
              <a:buNone/>
              <a:defRPr sz="4500"/>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13" name="Shape 31"/>
          <p:cNvSpPr txBox="1">
            <a:spLocks noGrp="1"/>
          </p:cNvSpPr>
          <p:nvPr>
            <p:ph type="subTitle" idx="1"/>
          </p:nvPr>
        </p:nvSpPr>
        <p:spPr>
          <a:xfrm>
            <a:off x="1143000" y="2701528"/>
            <a:ext cx="6858000" cy="1241821"/>
          </a:xfrm>
          <a:prstGeom prst="rect">
            <a:avLst/>
          </a:prstGeom>
          <a:noFill/>
          <a:ln>
            <a:noFill/>
          </a:ln>
        </p:spPr>
        <p:txBody>
          <a:bodyPr spcFirstLastPara="1" wrap="square" lIns="68575" tIns="34275" rIns="68575" bIns="34275" anchor="t" anchorCtr="0">
            <a:normAutofit/>
          </a:bodyPr>
          <a:lstStyle>
            <a:lvl1pPr lvl="0" algn="ctr">
              <a:lnSpc>
                <a:spcPct val="90000"/>
              </a:lnSpc>
              <a:spcBef>
                <a:spcPts val="800"/>
              </a:spcBef>
              <a:spcAft>
                <a:spcPts val="0"/>
              </a:spcAft>
              <a:buClr>
                <a:schemeClr val="dk1"/>
              </a:buClr>
              <a:buSzPts val="1800"/>
              <a:buNone/>
              <a:defRPr sz="1800"/>
            </a:lvl1pPr>
            <a:lvl2pPr lvl="1" algn="ctr">
              <a:lnSpc>
                <a:spcPct val="90000"/>
              </a:lnSpc>
              <a:spcBef>
                <a:spcPts val="400"/>
              </a:spcBef>
              <a:spcAft>
                <a:spcPts val="0"/>
              </a:spcAft>
              <a:buClr>
                <a:schemeClr val="dk1"/>
              </a:buClr>
              <a:buSzPts val="1500"/>
              <a:buNone/>
              <a:defRPr sz="1500"/>
            </a:lvl2pPr>
            <a:lvl3pPr lvl="2" algn="ctr">
              <a:lnSpc>
                <a:spcPct val="90000"/>
              </a:lnSpc>
              <a:spcBef>
                <a:spcPts val="400"/>
              </a:spcBef>
              <a:spcAft>
                <a:spcPts val="0"/>
              </a:spcAft>
              <a:buClr>
                <a:schemeClr val="dk1"/>
              </a:buClr>
              <a:buSzPts val="1400"/>
              <a:buNone/>
              <a:defRPr sz="1400"/>
            </a:lvl3pPr>
            <a:lvl4pPr lvl="3" algn="ctr">
              <a:lnSpc>
                <a:spcPct val="90000"/>
              </a:lnSpc>
              <a:spcBef>
                <a:spcPts val="400"/>
              </a:spcBef>
              <a:spcAft>
                <a:spcPts val="0"/>
              </a:spcAft>
              <a:buClr>
                <a:schemeClr val="dk1"/>
              </a:buClr>
              <a:buSzPts val="1200"/>
              <a:buNone/>
              <a:defRPr sz="1200"/>
            </a:lvl4pPr>
            <a:lvl5pPr lvl="4" algn="ctr">
              <a:lnSpc>
                <a:spcPct val="90000"/>
              </a:lnSpc>
              <a:spcBef>
                <a:spcPts val="400"/>
              </a:spcBef>
              <a:spcAft>
                <a:spcPts val="0"/>
              </a:spcAft>
              <a:buClr>
                <a:schemeClr val="dk1"/>
              </a:buClr>
              <a:buSzPts val="1200"/>
              <a:buNone/>
              <a:defRPr sz="1200"/>
            </a:lvl5pPr>
            <a:lvl6pPr lvl="5" algn="ctr">
              <a:lnSpc>
                <a:spcPct val="90000"/>
              </a:lnSpc>
              <a:spcBef>
                <a:spcPts val="400"/>
              </a:spcBef>
              <a:spcAft>
                <a:spcPts val="0"/>
              </a:spcAft>
              <a:buClr>
                <a:schemeClr val="dk1"/>
              </a:buClr>
              <a:buSzPts val="1200"/>
              <a:buNone/>
              <a:defRPr sz="1200"/>
            </a:lvl6pPr>
            <a:lvl7pPr lvl="6" algn="ctr">
              <a:lnSpc>
                <a:spcPct val="90000"/>
              </a:lnSpc>
              <a:spcBef>
                <a:spcPts val="400"/>
              </a:spcBef>
              <a:spcAft>
                <a:spcPts val="0"/>
              </a:spcAft>
              <a:buClr>
                <a:schemeClr val="dk1"/>
              </a:buClr>
              <a:buSzPts val="1200"/>
              <a:buNone/>
              <a:defRPr sz="1200"/>
            </a:lvl7pPr>
            <a:lvl8pPr lvl="7" algn="ctr">
              <a:lnSpc>
                <a:spcPct val="90000"/>
              </a:lnSpc>
              <a:spcBef>
                <a:spcPts val="400"/>
              </a:spcBef>
              <a:spcAft>
                <a:spcPts val="0"/>
              </a:spcAft>
              <a:buClr>
                <a:schemeClr val="dk1"/>
              </a:buClr>
              <a:buSzPts val="1200"/>
              <a:buNone/>
              <a:defRPr sz="1200"/>
            </a:lvl8pPr>
            <a:lvl9pPr lvl="8" algn="ctr">
              <a:lnSpc>
                <a:spcPct val="90000"/>
              </a:lnSpc>
              <a:spcBef>
                <a:spcPts val="400"/>
              </a:spcBef>
              <a:spcAft>
                <a:spcPts val="0"/>
              </a:spcAft>
              <a:buClr>
                <a:schemeClr val="dk1"/>
              </a:buClr>
              <a:buSzPts val="1200"/>
              <a:buNone/>
              <a:defRPr sz="1200"/>
            </a:lvl9pPr>
          </a:lstStyle>
          <a:p>
            <a:endParaRPr/>
          </a:p>
        </p:txBody>
      </p:sp>
      <p:sp>
        <p:nvSpPr>
          <p:cNvPr id="14" name="Shape 32"/>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15" name="Shape 33"/>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16" name="Shape 34"/>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标题和竖排文字" type="vertTx">
  <p:cSld name="VERTICAL_TEXT">
    <p:spTree>
      <p:nvGrpSpPr>
        <p:cNvPr id="1" name="Shape 68"/>
        <p:cNvGrpSpPr/>
        <p:nvPr/>
      </p:nvGrpSpPr>
      <p:grpSpPr>
        <a:xfrm>
          <a:off x="0" y="0"/>
          <a:ext cx="0" cy="0"/>
          <a:chOff x="0" y="0"/>
          <a:chExt cx="0" cy="0"/>
        </a:xfrm>
      </p:grpSpPr>
      <p:sp>
        <p:nvSpPr>
          <p:cNvPr id="69" name="Shape 49"/>
          <p:cNvSpPr txBox="1">
            <a:spLocks noGrp="1"/>
          </p:cNvSpPr>
          <p:nvPr>
            <p:ph type="title"/>
          </p:nvPr>
        </p:nvSpPr>
        <p:spPr>
          <a:xfrm>
            <a:off x="628650" y="273844"/>
            <a:ext cx="7886700" cy="994172"/>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70" name="Shape 50"/>
          <p:cNvSpPr txBox="1">
            <a:spLocks noGrp="1"/>
          </p:cNvSpPr>
          <p:nvPr>
            <p:ph type="body" idx="1"/>
          </p:nvPr>
        </p:nvSpPr>
        <p:spPr>
          <a:xfrm rot="5400000">
            <a:off x="2940248" y="-942379"/>
            <a:ext cx="3263504" cy="7886700"/>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71" name="Shape 51"/>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72" name="Shape 52"/>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73" name="Shape 53"/>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竖排标题与文本" type="vertTitleAndTx">
  <p:cSld name="VERTICAL_TITLE_AND_VERTICAL_TEXT">
    <p:spTree>
      <p:nvGrpSpPr>
        <p:cNvPr id="1" name="Shape 74"/>
        <p:cNvGrpSpPr/>
        <p:nvPr/>
      </p:nvGrpSpPr>
      <p:grpSpPr>
        <a:xfrm>
          <a:off x="0" y="0"/>
          <a:ext cx="0" cy="0"/>
          <a:chOff x="0" y="0"/>
          <a:chExt cx="0" cy="0"/>
        </a:xfrm>
      </p:grpSpPr>
      <p:sp>
        <p:nvSpPr>
          <p:cNvPr id="75" name="Shape 15"/>
          <p:cNvSpPr txBox="1">
            <a:spLocks noGrp="1"/>
          </p:cNvSpPr>
          <p:nvPr>
            <p:ph type="title"/>
          </p:nvPr>
        </p:nvSpPr>
        <p:spPr>
          <a:xfrm rot="5400000">
            <a:off x="5350073" y="1467445"/>
            <a:ext cx="4358879" cy="1971675"/>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76" name="Shape 16"/>
          <p:cNvSpPr txBox="1">
            <a:spLocks noGrp="1"/>
          </p:cNvSpPr>
          <p:nvPr>
            <p:ph type="body" idx="1"/>
          </p:nvPr>
        </p:nvSpPr>
        <p:spPr>
          <a:xfrm rot="5400000">
            <a:off x="1349573" y="-447080"/>
            <a:ext cx="4358879" cy="5800725"/>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77" name="Shape 17"/>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78" name="Shape 18"/>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79" name="Shape 19"/>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标题和内容" type="obj">
  <p:cSld name="OBJECT">
    <p:spTree>
      <p:nvGrpSpPr>
        <p:cNvPr id="1" name="Shape 17"/>
        <p:cNvGrpSpPr/>
        <p:nvPr/>
      </p:nvGrpSpPr>
      <p:grpSpPr>
        <a:xfrm>
          <a:off x="0" y="0"/>
          <a:ext cx="0" cy="0"/>
          <a:chOff x="0" y="0"/>
          <a:chExt cx="0" cy="0"/>
        </a:xfrm>
      </p:grpSpPr>
      <p:sp>
        <p:nvSpPr>
          <p:cNvPr id="18" name="Shape 54"/>
          <p:cNvSpPr txBox="1">
            <a:spLocks noGrp="1"/>
          </p:cNvSpPr>
          <p:nvPr>
            <p:ph type="title"/>
          </p:nvPr>
        </p:nvSpPr>
        <p:spPr>
          <a:xfrm>
            <a:off x="628650" y="273844"/>
            <a:ext cx="7886700" cy="994172"/>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19" name="Shape 55"/>
          <p:cNvSpPr txBox="1">
            <a:spLocks noGrp="1"/>
          </p:cNvSpPr>
          <p:nvPr>
            <p:ph type="body" idx="1"/>
          </p:nvPr>
        </p:nvSpPr>
        <p:spPr>
          <a:xfrm>
            <a:off x="628650" y="1369219"/>
            <a:ext cx="7886700" cy="3263504"/>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20" name="Shape 56"/>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21" name="Shape 57"/>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22" name="Shape 58"/>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节标题" type="secHead">
  <p:cSld name="SECTION_HEADER">
    <p:spTree>
      <p:nvGrpSpPr>
        <p:cNvPr id="1" name="Shape 23"/>
        <p:cNvGrpSpPr/>
        <p:nvPr/>
      </p:nvGrpSpPr>
      <p:grpSpPr>
        <a:xfrm>
          <a:off x="0" y="0"/>
          <a:ext cx="0" cy="0"/>
          <a:chOff x="0" y="0"/>
          <a:chExt cx="0" cy="0"/>
        </a:xfrm>
      </p:grpSpPr>
      <p:sp>
        <p:nvSpPr>
          <p:cNvPr id="24" name="Shape 59"/>
          <p:cNvSpPr txBox="1">
            <a:spLocks noGrp="1"/>
          </p:cNvSpPr>
          <p:nvPr>
            <p:ph type="title"/>
          </p:nvPr>
        </p:nvSpPr>
        <p:spPr>
          <a:xfrm>
            <a:off x="623888" y="1282304"/>
            <a:ext cx="7886700" cy="2139553"/>
          </a:xfrm>
          <a:prstGeom prst="rect">
            <a:avLst/>
          </a:prstGeom>
          <a:noFill/>
          <a:ln>
            <a:noFill/>
          </a:ln>
        </p:spPr>
        <p:txBody>
          <a:bodyPr spcFirstLastPara="1" wrap="square" lIns="68575" tIns="34275" rIns="68575" bIns="34275" anchor="b" anchorCtr="0">
            <a:normAutofit/>
          </a:bodyPr>
          <a:lstStyle>
            <a:lvl1pPr lvl="0" algn="l">
              <a:lnSpc>
                <a:spcPct val="90000"/>
              </a:lnSpc>
              <a:spcBef>
                <a:spcPts val="0"/>
              </a:spcBef>
              <a:spcAft>
                <a:spcPts val="0"/>
              </a:spcAft>
              <a:buClr>
                <a:schemeClr val="dk1"/>
              </a:buClr>
              <a:buSzPts val="4500"/>
              <a:buFont typeface="Arial"/>
              <a:buNone/>
              <a:defRPr sz="4500"/>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25" name="Shape 60"/>
          <p:cNvSpPr txBox="1">
            <a:spLocks noGrp="1"/>
          </p:cNvSpPr>
          <p:nvPr>
            <p:ph type="body" idx="1"/>
          </p:nvPr>
        </p:nvSpPr>
        <p:spPr>
          <a:xfrm>
            <a:off x="623888" y="3442097"/>
            <a:ext cx="7886700" cy="1125140"/>
          </a:xfrm>
          <a:prstGeom prst="rect">
            <a:avLst/>
          </a:prstGeom>
          <a:noFill/>
          <a:ln>
            <a:noFill/>
          </a:ln>
        </p:spPr>
        <p:txBody>
          <a:bodyPr spcFirstLastPara="1" wrap="square" lIns="68575" tIns="34275" rIns="68575" bIns="34275" anchor="t" anchorCtr="0">
            <a:normAutofit/>
          </a:bodyPr>
          <a:lstStyle>
            <a:lvl1pPr marL="457200" lvl="0" indent="-228600" algn="l">
              <a:lnSpc>
                <a:spcPct val="90000"/>
              </a:lnSpc>
              <a:spcBef>
                <a:spcPts val="800"/>
              </a:spcBef>
              <a:spcAft>
                <a:spcPts val="0"/>
              </a:spcAft>
              <a:buClr>
                <a:srgbClr val="888888"/>
              </a:buClr>
              <a:buSzPts val="1800"/>
              <a:buNone/>
              <a:defRPr sz="1800">
                <a:solidFill>
                  <a:srgbClr val="888888"/>
                </a:solidFill>
              </a:defRPr>
            </a:lvl1pPr>
            <a:lvl2pPr marL="914400" lvl="1" indent="-228600" algn="l">
              <a:lnSpc>
                <a:spcPct val="90000"/>
              </a:lnSpc>
              <a:spcBef>
                <a:spcPts val="400"/>
              </a:spcBef>
              <a:spcAft>
                <a:spcPts val="0"/>
              </a:spcAft>
              <a:buClr>
                <a:srgbClr val="888888"/>
              </a:buClr>
              <a:buSzPts val="1500"/>
              <a:buNone/>
              <a:defRPr sz="1500">
                <a:solidFill>
                  <a:srgbClr val="888888"/>
                </a:solidFill>
              </a:defRPr>
            </a:lvl2pPr>
            <a:lvl3pPr marL="1371600" lvl="2" indent="-228600" algn="l">
              <a:lnSpc>
                <a:spcPct val="90000"/>
              </a:lnSpc>
              <a:spcBef>
                <a:spcPts val="400"/>
              </a:spcBef>
              <a:spcAft>
                <a:spcPts val="0"/>
              </a:spcAft>
              <a:buClr>
                <a:srgbClr val="888888"/>
              </a:buClr>
              <a:buSzPts val="1400"/>
              <a:buNone/>
              <a:defRPr sz="1400">
                <a:solidFill>
                  <a:srgbClr val="888888"/>
                </a:solidFill>
              </a:defRPr>
            </a:lvl3pPr>
            <a:lvl4pPr marL="1828800" lvl="3" indent="-228600" algn="l">
              <a:lnSpc>
                <a:spcPct val="90000"/>
              </a:lnSpc>
              <a:spcBef>
                <a:spcPts val="400"/>
              </a:spcBef>
              <a:spcAft>
                <a:spcPts val="0"/>
              </a:spcAft>
              <a:buClr>
                <a:srgbClr val="888888"/>
              </a:buClr>
              <a:buSzPts val="1200"/>
              <a:buNone/>
              <a:defRPr sz="1200">
                <a:solidFill>
                  <a:srgbClr val="888888"/>
                </a:solidFill>
              </a:defRPr>
            </a:lvl4pPr>
            <a:lvl5pPr marL="2286000" lvl="4" indent="-228600" algn="l">
              <a:lnSpc>
                <a:spcPct val="90000"/>
              </a:lnSpc>
              <a:spcBef>
                <a:spcPts val="400"/>
              </a:spcBef>
              <a:spcAft>
                <a:spcPts val="0"/>
              </a:spcAft>
              <a:buClr>
                <a:srgbClr val="888888"/>
              </a:buClr>
              <a:buSzPts val="1200"/>
              <a:buNone/>
              <a:defRPr sz="1200">
                <a:solidFill>
                  <a:srgbClr val="888888"/>
                </a:solidFill>
              </a:defRPr>
            </a:lvl5pPr>
            <a:lvl6pPr marL="2743200" lvl="5" indent="-228600" algn="l">
              <a:lnSpc>
                <a:spcPct val="90000"/>
              </a:lnSpc>
              <a:spcBef>
                <a:spcPts val="400"/>
              </a:spcBef>
              <a:spcAft>
                <a:spcPts val="0"/>
              </a:spcAft>
              <a:buClr>
                <a:srgbClr val="888888"/>
              </a:buClr>
              <a:buSzPts val="1200"/>
              <a:buNone/>
              <a:defRPr sz="1200">
                <a:solidFill>
                  <a:srgbClr val="888888"/>
                </a:solidFill>
              </a:defRPr>
            </a:lvl6pPr>
            <a:lvl7pPr marL="3200400" lvl="6" indent="-228600" algn="l">
              <a:lnSpc>
                <a:spcPct val="90000"/>
              </a:lnSpc>
              <a:spcBef>
                <a:spcPts val="400"/>
              </a:spcBef>
              <a:spcAft>
                <a:spcPts val="0"/>
              </a:spcAft>
              <a:buClr>
                <a:srgbClr val="888888"/>
              </a:buClr>
              <a:buSzPts val="1200"/>
              <a:buNone/>
              <a:defRPr sz="1200">
                <a:solidFill>
                  <a:srgbClr val="888888"/>
                </a:solidFill>
              </a:defRPr>
            </a:lvl7pPr>
            <a:lvl8pPr marL="3657600" lvl="7" indent="-228600" algn="l">
              <a:lnSpc>
                <a:spcPct val="90000"/>
              </a:lnSpc>
              <a:spcBef>
                <a:spcPts val="400"/>
              </a:spcBef>
              <a:spcAft>
                <a:spcPts val="0"/>
              </a:spcAft>
              <a:buClr>
                <a:srgbClr val="888888"/>
              </a:buClr>
              <a:buSzPts val="1200"/>
              <a:buNone/>
              <a:defRPr sz="1200">
                <a:solidFill>
                  <a:srgbClr val="888888"/>
                </a:solidFill>
              </a:defRPr>
            </a:lvl8pPr>
            <a:lvl9pPr marL="4114800" lvl="8" indent="-228600" algn="l">
              <a:lnSpc>
                <a:spcPct val="90000"/>
              </a:lnSpc>
              <a:spcBef>
                <a:spcPts val="400"/>
              </a:spcBef>
              <a:spcAft>
                <a:spcPts val="0"/>
              </a:spcAft>
              <a:buClr>
                <a:srgbClr val="888888"/>
              </a:buClr>
              <a:buSzPts val="1200"/>
              <a:buNone/>
              <a:defRPr sz="1200">
                <a:solidFill>
                  <a:srgbClr val="888888"/>
                </a:solidFill>
              </a:defRPr>
            </a:lvl9pPr>
          </a:lstStyle>
          <a:p>
            <a:endParaRPr/>
          </a:p>
        </p:txBody>
      </p:sp>
      <p:sp>
        <p:nvSpPr>
          <p:cNvPr id="26" name="Shape 61"/>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27" name="Shape 62"/>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28" name="Shape 63"/>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两栏内容" type="twoObj">
  <p:cSld name="TWO_OBJECTS">
    <p:spTree>
      <p:nvGrpSpPr>
        <p:cNvPr id="1" name="Shape 29"/>
        <p:cNvGrpSpPr/>
        <p:nvPr/>
      </p:nvGrpSpPr>
      <p:grpSpPr>
        <a:xfrm>
          <a:off x="0" y="0"/>
          <a:ext cx="0" cy="0"/>
          <a:chOff x="0" y="0"/>
          <a:chExt cx="0" cy="0"/>
        </a:xfrm>
      </p:grpSpPr>
      <p:sp>
        <p:nvSpPr>
          <p:cNvPr id="30" name="Shape 9"/>
          <p:cNvSpPr txBox="1">
            <a:spLocks noGrp="1"/>
          </p:cNvSpPr>
          <p:nvPr>
            <p:ph type="title"/>
          </p:nvPr>
        </p:nvSpPr>
        <p:spPr>
          <a:xfrm>
            <a:off x="628650" y="273844"/>
            <a:ext cx="7886700" cy="994172"/>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31" name="Shape 10"/>
          <p:cNvSpPr txBox="1">
            <a:spLocks noGrp="1"/>
          </p:cNvSpPr>
          <p:nvPr>
            <p:ph type="body" idx="1"/>
          </p:nvPr>
        </p:nvSpPr>
        <p:spPr>
          <a:xfrm>
            <a:off x="628650" y="1369219"/>
            <a:ext cx="3886200" cy="3263504"/>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32" name="Shape 11"/>
          <p:cNvSpPr txBox="1">
            <a:spLocks noGrp="1"/>
          </p:cNvSpPr>
          <p:nvPr>
            <p:ph type="body" idx="2"/>
          </p:nvPr>
        </p:nvSpPr>
        <p:spPr>
          <a:xfrm>
            <a:off x="4629150" y="1369219"/>
            <a:ext cx="3886200" cy="3263504"/>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33" name="Shape 12"/>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34" name="Shape 13"/>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35" name="Shape 14"/>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比较" type="twoTxTwoObj">
  <p:cSld name="TWO_OBJECTS_WITH_TEXT">
    <p:spTree>
      <p:nvGrpSpPr>
        <p:cNvPr id="1" name="Shape 36"/>
        <p:cNvGrpSpPr/>
        <p:nvPr/>
      </p:nvGrpSpPr>
      <p:grpSpPr>
        <a:xfrm>
          <a:off x="0" y="0"/>
          <a:ext cx="0" cy="0"/>
          <a:chOff x="0" y="0"/>
          <a:chExt cx="0" cy="0"/>
        </a:xfrm>
      </p:grpSpPr>
      <p:sp>
        <p:nvSpPr>
          <p:cNvPr id="37" name="Shape 35"/>
          <p:cNvSpPr txBox="1">
            <a:spLocks noGrp="1"/>
          </p:cNvSpPr>
          <p:nvPr>
            <p:ph type="title"/>
          </p:nvPr>
        </p:nvSpPr>
        <p:spPr>
          <a:xfrm>
            <a:off x="629841" y="273844"/>
            <a:ext cx="7886700" cy="994172"/>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38" name="Shape 36"/>
          <p:cNvSpPr txBox="1">
            <a:spLocks noGrp="1"/>
          </p:cNvSpPr>
          <p:nvPr>
            <p:ph type="body" idx="1"/>
          </p:nvPr>
        </p:nvSpPr>
        <p:spPr>
          <a:xfrm>
            <a:off x="629841" y="1260872"/>
            <a:ext cx="3868340" cy="617934"/>
          </a:xfrm>
          <a:prstGeom prst="rect">
            <a:avLst/>
          </a:prstGeom>
          <a:noFill/>
          <a:ln>
            <a:noFill/>
          </a:ln>
        </p:spPr>
        <p:txBody>
          <a:bodyPr spcFirstLastPara="1" wrap="square" lIns="68575" tIns="34275" rIns="68575" bIns="34275" anchor="b" anchorCtr="0">
            <a:normAutofit/>
          </a:bodyPr>
          <a:lstStyle>
            <a:lvl1pPr marL="457200" lvl="0" indent="-228600" algn="l">
              <a:lnSpc>
                <a:spcPct val="90000"/>
              </a:lnSpc>
              <a:spcBef>
                <a:spcPts val="800"/>
              </a:spcBef>
              <a:spcAft>
                <a:spcPts val="0"/>
              </a:spcAft>
              <a:buClr>
                <a:schemeClr val="dk1"/>
              </a:buClr>
              <a:buSzPts val="1800"/>
              <a:buNone/>
              <a:defRPr sz="1800" b="1"/>
            </a:lvl1pPr>
            <a:lvl2pPr marL="914400" lvl="1" indent="-228600" algn="l">
              <a:lnSpc>
                <a:spcPct val="90000"/>
              </a:lnSpc>
              <a:spcBef>
                <a:spcPts val="400"/>
              </a:spcBef>
              <a:spcAft>
                <a:spcPts val="0"/>
              </a:spcAft>
              <a:buClr>
                <a:schemeClr val="dk1"/>
              </a:buClr>
              <a:buSzPts val="1500"/>
              <a:buNone/>
              <a:defRPr sz="1500" b="1"/>
            </a:lvl2pPr>
            <a:lvl3pPr marL="1371600" lvl="2" indent="-228600" algn="l">
              <a:lnSpc>
                <a:spcPct val="90000"/>
              </a:lnSpc>
              <a:spcBef>
                <a:spcPts val="400"/>
              </a:spcBef>
              <a:spcAft>
                <a:spcPts val="0"/>
              </a:spcAft>
              <a:buClr>
                <a:schemeClr val="dk1"/>
              </a:buClr>
              <a:buSzPts val="1400"/>
              <a:buNone/>
              <a:defRPr sz="1400" b="1"/>
            </a:lvl3pPr>
            <a:lvl4pPr marL="1828800" lvl="3" indent="-228600" algn="l">
              <a:lnSpc>
                <a:spcPct val="90000"/>
              </a:lnSpc>
              <a:spcBef>
                <a:spcPts val="400"/>
              </a:spcBef>
              <a:spcAft>
                <a:spcPts val="0"/>
              </a:spcAft>
              <a:buClr>
                <a:schemeClr val="dk1"/>
              </a:buClr>
              <a:buSzPts val="1200"/>
              <a:buNone/>
              <a:defRPr sz="1200" b="1"/>
            </a:lvl4pPr>
            <a:lvl5pPr marL="2286000" lvl="4" indent="-228600" algn="l">
              <a:lnSpc>
                <a:spcPct val="90000"/>
              </a:lnSpc>
              <a:spcBef>
                <a:spcPts val="400"/>
              </a:spcBef>
              <a:spcAft>
                <a:spcPts val="0"/>
              </a:spcAft>
              <a:buClr>
                <a:schemeClr val="dk1"/>
              </a:buClr>
              <a:buSzPts val="1200"/>
              <a:buNone/>
              <a:defRPr sz="1200" b="1"/>
            </a:lvl5pPr>
            <a:lvl6pPr marL="2743200" lvl="5" indent="-228600" algn="l">
              <a:lnSpc>
                <a:spcPct val="90000"/>
              </a:lnSpc>
              <a:spcBef>
                <a:spcPts val="400"/>
              </a:spcBef>
              <a:spcAft>
                <a:spcPts val="0"/>
              </a:spcAft>
              <a:buClr>
                <a:schemeClr val="dk1"/>
              </a:buClr>
              <a:buSzPts val="1200"/>
              <a:buNone/>
              <a:defRPr sz="1200" b="1"/>
            </a:lvl6pPr>
            <a:lvl7pPr marL="3200400" lvl="6" indent="-228600" algn="l">
              <a:lnSpc>
                <a:spcPct val="90000"/>
              </a:lnSpc>
              <a:spcBef>
                <a:spcPts val="400"/>
              </a:spcBef>
              <a:spcAft>
                <a:spcPts val="0"/>
              </a:spcAft>
              <a:buClr>
                <a:schemeClr val="dk1"/>
              </a:buClr>
              <a:buSzPts val="1200"/>
              <a:buNone/>
              <a:defRPr sz="1200" b="1"/>
            </a:lvl7pPr>
            <a:lvl8pPr marL="3657600" lvl="7" indent="-228600" algn="l">
              <a:lnSpc>
                <a:spcPct val="90000"/>
              </a:lnSpc>
              <a:spcBef>
                <a:spcPts val="400"/>
              </a:spcBef>
              <a:spcAft>
                <a:spcPts val="0"/>
              </a:spcAft>
              <a:buClr>
                <a:schemeClr val="dk1"/>
              </a:buClr>
              <a:buSzPts val="1200"/>
              <a:buNone/>
              <a:defRPr sz="1200" b="1"/>
            </a:lvl8pPr>
            <a:lvl9pPr marL="4114800" lvl="8" indent="-228600" algn="l">
              <a:lnSpc>
                <a:spcPct val="90000"/>
              </a:lnSpc>
              <a:spcBef>
                <a:spcPts val="400"/>
              </a:spcBef>
              <a:spcAft>
                <a:spcPts val="0"/>
              </a:spcAft>
              <a:buClr>
                <a:schemeClr val="dk1"/>
              </a:buClr>
              <a:buSzPts val="1200"/>
              <a:buNone/>
              <a:defRPr sz="1200" b="1"/>
            </a:lvl9pPr>
          </a:lstStyle>
          <a:p>
            <a:endParaRPr/>
          </a:p>
        </p:txBody>
      </p:sp>
      <p:sp>
        <p:nvSpPr>
          <p:cNvPr id="39" name="Shape 37"/>
          <p:cNvSpPr txBox="1">
            <a:spLocks noGrp="1"/>
          </p:cNvSpPr>
          <p:nvPr>
            <p:ph type="body" idx="2"/>
          </p:nvPr>
        </p:nvSpPr>
        <p:spPr>
          <a:xfrm>
            <a:off x="629841" y="1878806"/>
            <a:ext cx="3868340" cy="2763441"/>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40" name="Shape 38"/>
          <p:cNvSpPr txBox="1">
            <a:spLocks noGrp="1"/>
          </p:cNvSpPr>
          <p:nvPr>
            <p:ph type="body" idx="3"/>
          </p:nvPr>
        </p:nvSpPr>
        <p:spPr>
          <a:xfrm>
            <a:off x="4629150" y="1260872"/>
            <a:ext cx="3887391" cy="617934"/>
          </a:xfrm>
          <a:prstGeom prst="rect">
            <a:avLst/>
          </a:prstGeom>
          <a:noFill/>
          <a:ln>
            <a:noFill/>
          </a:ln>
        </p:spPr>
        <p:txBody>
          <a:bodyPr spcFirstLastPara="1" wrap="square" lIns="68575" tIns="34275" rIns="68575" bIns="34275" anchor="b" anchorCtr="0">
            <a:normAutofit/>
          </a:bodyPr>
          <a:lstStyle>
            <a:lvl1pPr marL="457200" lvl="0" indent="-228600" algn="l">
              <a:lnSpc>
                <a:spcPct val="90000"/>
              </a:lnSpc>
              <a:spcBef>
                <a:spcPts val="800"/>
              </a:spcBef>
              <a:spcAft>
                <a:spcPts val="0"/>
              </a:spcAft>
              <a:buClr>
                <a:schemeClr val="dk1"/>
              </a:buClr>
              <a:buSzPts val="1800"/>
              <a:buNone/>
              <a:defRPr sz="1800" b="1"/>
            </a:lvl1pPr>
            <a:lvl2pPr marL="914400" lvl="1" indent="-228600" algn="l">
              <a:lnSpc>
                <a:spcPct val="90000"/>
              </a:lnSpc>
              <a:spcBef>
                <a:spcPts val="400"/>
              </a:spcBef>
              <a:spcAft>
                <a:spcPts val="0"/>
              </a:spcAft>
              <a:buClr>
                <a:schemeClr val="dk1"/>
              </a:buClr>
              <a:buSzPts val="1500"/>
              <a:buNone/>
              <a:defRPr sz="1500" b="1"/>
            </a:lvl2pPr>
            <a:lvl3pPr marL="1371600" lvl="2" indent="-228600" algn="l">
              <a:lnSpc>
                <a:spcPct val="90000"/>
              </a:lnSpc>
              <a:spcBef>
                <a:spcPts val="400"/>
              </a:spcBef>
              <a:spcAft>
                <a:spcPts val="0"/>
              </a:spcAft>
              <a:buClr>
                <a:schemeClr val="dk1"/>
              </a:buClr>
              <a:buSzPts val="1400"/>
              <a:buNone/>
              <a:defRPr sz="1400" b="1"/>
            </a:lvl3pPr>
            <a:lvl4pPr marL="1828800" lvl="3" indent="-228600" algn="l">
              <a:lnSpc>
                <a:spcPct val="90000"/>
              </a:lnSpc>
              <a:spcBef>
                <a:spcPts val="400"/>
              </a:spcBef>
              <a:spcAft>
                <a:spcPts val="0"/>
              </a:spcAft>
              <a:buClr>
                <a:schemeClr val="dk1"/>
              </a:buClr>
              <a:buSzPts val="1200"/>
              <a:buNone/>
              <a:defRPr sz="1200" b="1"/>
            </a:lvl4pPr>
            <a:lvl5pPr marL="2286000" lvl="4" indent="-228600" algn="l">
              <a:lnSpc>
                <a:spcPct val="90000"/>
              </a:lnSpc>
              <a:spcBef>
                <a:spcPts val="400"/>
              </a:spcBef>
              <a:spcAft>
                <a:spcPts val="0"/>
              </a:spcAft>
              <a:buClr>
                <a:schemeClr val="dk1"/>
              </a:buClr>
              <a:buSzPts val="1200"/>
              <a:buNone/>
              <a:defRPr sz="1200" b="1"/>
            </a:lvl5pPr>
            <a:lvl6pPr marL="2743200" lvl="5" indent="-228600" algn="l">
              <a:lnSpc>
                <a:spcPct val="90000"/>
              </a:lnSpc>
              <a:spcBef>
                <a:spcPts val="400"/>
              </a:spcBef>
              <a:spcAft>
                <a:spcPts val="0"/>
              </a:spcAft>
              <a:buClr>
                <a:schemeClr val="dk1"/>
              </a:buClr>
              <a:buSzPts val="1200"/>
              <a:buNone/>
              <a:defRPr sz="1200" b="1"/>
            </a:lvl6pPr>
            <a:lvl7pPr marL="3200400" lvl="6" indent="-228600" algn="l">
              <a:lnSpc>
                <a:spcPct val="90000"/>
              </a:lnSpc>
              <a:spcBef>
                <a:spcPts val="400"/>
              </a:spcBef>
              <a:spcAft>
                <a:spcPts val="0"/>
              </a:spcAft>
              <a:buClr>
                <a:schemeClr val="dk1"/>
              </a:buClr>
              <a:buSzPts val="1200"/>
              <a:buNone/>
              <a:defRPr sz="1200" b="1"/>
            </a:lvl7pPr>
            <a:lvl8pPr marL="3657600" lvl="7" indent="-228600" algn="l">
              <a:lnSpc>
                <a:spcPct val="90000"/>
              </a:lnSpc>
              <a:spcBef>
                <a:spcPts val="400"/>
              </a:spcBef>
              <a:spcAft>
                <a:spcPts val="0"/>
              </a:spcAft>
              <a:buClr>
                <a:schemeClr val="dk1"/>
              </a:buClr>
              <a:buSzPts val="1200"/>
              <a:buNone/>
              <a:defRPr sz="1200" b="1"/>
            </a:lvl8pPr>
            <a:lvl9pPr marL="4114800" lvl="8" indent="-228600" algn="l">
              <a:lnSpc>
                <a:spcPct val="90000"/>
              </a:lnSpc>
              <a:spcBef>
                <a:spcPts val="400"/>
              </a:spcBef>
              <a:spcAft>
                <a:spcPts val="0"/>
              </a:spcAft>
              <a:buClr>
                <a:schemeClr val="dk1"/>
              </a:buClr>
              <a:buSzPts val="1200"/>
              <a:buNone/>
              <a:defRPr sz="1200" b="1"/>
            </a:lvl9pPr>
          </a:lstStyle>
          <a:p>
            <a:endParaRPr/>
          </a:p>
        </p:txBody>
      </p:sp>
      <p:sp>
        <p:nvSpPr>
          <p:cNvPr id="41" name="Shape 39"/>
          <p:cNvSpPr txBox="1">
            <a:spLocks noGrp="1"/>
          </p:cNvSpPr>
          <p:nvPr>
            <p:ph type="body" idx="4"/>
          </p:nvPr>
        </p:nvSpPr>
        <p:spPr>
          <a:xfrm>
            <a:off x="4629150" y="1878806"/>
            <a:ext cx="3887391" cy="2763441"/>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42" name="Shape 40"/>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43" name="Shape 41"/>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44" name="Shape 42"/>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仅标题" type="titleOnly">
  <p:cSld name="TITLE_ONLY">
    <p:spTree>
      <p:nvGrpSpPr>
        <p:cNvPr id="1" name="Shape 45"/>
        <p:cNvGrpSpPr/>
        <p:nvPr/>
      </p:nvGrpSpPr>
      <p:grpSpPr>
        <a:xfrm>
          <a:off x="0" y="0"/>
          <a:ext cx="0" cy="0"/>
          <a:chOff x="0" y="0"/>
          <a:chExt cx="0" cy="0"/>
        </a:xfrm>
      </p:grpSpPr>
      <p:sp>
        <p:nvSpPr>
          <p:cNvPr id="46" name="Shape 20"/>
          <p:cNvSpPr txBox="1">
            <a:spLocks noGrp="1"/>
          </p:cNvSpPr>
          <p:nvPr>
            <p:ph type="title"/>
          </p:nvPr>
        </p:nvSpPr>
        <p:spPr>
          <a:xfrm>
            <a:off x="628650" y="273844"/>
            <a:ext cx="7886700" cy="994172"/>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47" name="Shape 21"/>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48" name="Shape 22"/>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49" name="Shape 23"/>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空白" type="blank">
  <p:cSld name="BLANK">
    <p:spTree>
      <p:nvGrpSpPr>
        <p:cNvPr id="1" name="Shape 50"/>
        <p:cNvGrpSpPr/>
        <p:nvPr/>
      </p:nvGrpSpPr>
      <p:grpSpPr>
        <a:xfrm>
          <a:off x="0" y="0"/>
          <a:ext cx="0" cy="0"/>
          <a:chOff x="0" y="0"/>
          <a:chExt cx="0" cy="0"/>
        </a:xfrm>
      </p:grpSpPr>
      <p:sp>
        <p:nvSpPr>
          <p:cNvPr id="51" name="Shape 6"/>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52" name="Shape 7"/>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53" name="Shape 8"/>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内容与标题" type="objTx">
  <p:cSld name="OBJECT_WITH_CAPTION_TEXT">
    <p:spTree>
      <p:nvGrpSpPr>
        <p:cNvPr id="1" name="Shape 54"/>
        <p:cNvGrpSpPr/>
        <p:nvPr/>
      </p:nvGrpSpPr>
      <p:grpSpPr>
        <a:xfrm>
          <a:off x="0" y="0"/>
          <a:ext cx="0" cy="0"/>
          <a:chOff x="0" y="0"/>
          <a:chExt cx="0" cy="0"/>
        </a:xfrm>
      </p:grpSpPr>
      <p:sp>
        <p:nvSpPr>
          <p:cNvPr id="55" name="Shape 43"/>
          <p:cNvSpPr txBox="1">
            <a:spLocks noGrp="1"/>
          </p:cNvSpPr>
          <p:nvPr>
            <p:ph type="title"/>
          </p:nvPr>
        </p:nvSpPr>
        <p:spPr>
          <a:xfrm>
            <a:off x="629841" y="342900"/>
            <a:ext cx="2949178" cy="1200150"/>
          </a:xfrm>
          <a:prstGeom prst="rect">
            <a:avLst/>
          </a:prstGeom>
          <a:noFill/>
          <a:ln>
            <a:noFill/>
          </a:ln>
        </p:spPr>
        <p:txBody>
          <a:bodyPr spcFirstLastPara="1" wrap="square" lIns="68575" tIns="34275" rIns="68575" bIns="34275" anchor="b" anchorCtr="0">
            <a:normAutofit/>
          </a:bodyPr>
          <a:lstStyle>
            <a:lvl1pPr lvl="0" algn="l">
              <a:lnSpc>
                <a:spcPct val="90000"/>
              </a:lnSpc>
              <a:spcBef>
                <a:spcPts val="0"/>
              </a:spcBef>
              <a:spcAft>
                <a:spcPts val="0"/>
              </a:spcAft>
              <a:buClr>
                <a:schemeClr val="dk1"/>
              </a:buClr>
              <a:buSzPts val="2400"/>
              <a:buFont typeface="Arial"/>
              <a:buNone/>
              <a:defRPr sz="2400"/>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56" name="Shape 44"/>
          <p:cNvSpPr txBox="1">
            <a:spLocks noGrp="1"/>
          </p:cNvSpPr>
          <p:nvPr>
            <p:ph type="body" idx="1"/>
          </p:nvPr>
        </p:nvSpPr>
        <p:spPr>
          <a:xfrm>
            <a:off x="3887391" y="740569"/>
            <a:ext cx="4629150" cy="3655219"/>
          </a:xfrm>
          <a:prstGeom prst="rect">
            <a:avLst/>
          </a:prstGeom>
          <a:noFill/>
          <a:ln>
            <a:noFill/>
          </a:ln>
        </p:spPr>
        <p:txBody>
          <a:bodyPr spcFirstLastPara="1" wrap="square" lIns="68575" tIns="34275" rIns="68575" bIns="34275" anchor="t" anchorCtr="0">
            <a:normAutofit/>
          </a:bodyPr>
          <a:lstStyle>
            <a:lvl1pPr marL="457200" lvl="0" indent="-381000" algn="l">
              <a:lnSpc>
                <a:spcPct val="90000"/>
              </a:lnSpc>
              <a:spcBef>
                <a:spcPts val="800"/>
              </a:spcBef>
              <a:spcAft>
                <a:spcPts val="0"/>
              </a:spcAft>
              <a:buClr>
                <a:schemeClr val="dk1"/>
              </a:buClr>
              <a:buSzPts val="2400"/>
              <a:buChar char="•"/>
              <a:defRPr sz="2400"/>
            </a:lvl1pPr>
            <a:lvl2pPr marL="914400" lvl="1" indent="-361950" algn="l">
              <a:lnSpc>
                <a:spcPct val="90000"/>
              </a:lnSpc>
              <a:spcBef>
                <a:spcPts val="400"/>
              </a:spcBef>
              <a:spcAft>
                <a:spcPts val="0"/>
              </a:spcAft>
              <a:buClr>
                <a:schemeClr val="dk1"/>
              </a:buClr>
              <a:buSzPts val="2100"/>
              <a:buChar char="•"/>
              <a:defRPr sz="2100"/>
            </a:lvl2pPr>
            <a:lvl3pPr marL="1371600" lvl="2" indent="-342900" algn="l">
              <a:lnSpc>
                <a:spcPct val="90000"/>
              </a:lnSpc>
              <a:spcBef>
                <a:spcPts val="400"/>
              </a:spcBef>
              <a:spcAft>
                <a:spcPts val="0"/>
              </a:spcAft>
              <a:buClr>
                <a:schemeClr val="dk1"/>
              </a:buClr>
              <a:buSzPts val="1800"/>
              <a:buChar char="•"/>
              <a:defRPr sz="1800"/>
            </a:lvl3pPr>
            <a:lvl4pPr marL="1828800" lvl="3" indent="-323850" algn="l">
              <a:lnSpc>
                <a:spcPct val="90000"/>
              </a:lnSpc>
              <a:spcBef>
                <a:spcPts val="400"/>
              </a:spcBef>
              <a:spcAft>
                <a:spcPts val="0"/>
              </a:spcAft>
              <a:buClr>
                <a:schemeClr val="dk1"/>
              </a:buClr>
              <a:buSzPts val="1500"/>
              <a:buChar char="•"/>
              <a:defRPr sz="1500"/>
            </a:lvl4pPr>
            <a:lvl5pPr marL="2286000" lvl="4" indent="-323850" algn="l">
              <a:lnSpc>
                <a:spcPct val="90000"/>
              </a:lnSpc>
              <a:spcBef>
                <a:spcPts val="400"/>
              </a:spcBef>
              <a:spcAft>
                <a:spcPts val="0"/>
              </a:spcAft>
              <a:buClr>
                <a:schemeClr val="dk1"/>
              </a:buClr>
              <a:buSzPts val="1500"/>
              <a:buChar char="•"/>
              <a:defRPr sz="1500"/>
            </a:lvl5pPr>
            <a:lvl6pPr marL="2743200" lvl="5" indent="-323850" algn="l">
              <a:lnSpc>
                <a:spcPct val="90000"/>
              </a:lnSpc>
              <a:spcBef>
                <a:spcPts val="400"/>
              </a:spcBef>
              <a:spcAft>
                <a:spcPts val="0"/>
              </a:spcAft>
              <a:buClr>
                <a:schemeClr val="dk1"/>
              </a:buClr>
              <a:buSzPts val="1500"/>
              <a:buChar char="•"/>
              <a:defRPr sz="1500"/>
            </a:lvl6pPr>
            <a:lvl7pPr marL="3200400" lvl="6" indent="-323850" algn="l">
              <a:lnSpc>
                <a:spcPct val="90000"/>
              </a:lnSpc>
              <a:spcBef>
                <a:spcPts val="400"/>
              </a:spcBef>
              <a:spcAft>
                <a:spcPts val="0"/>
              </a:spcAft>
              <a:buClr>
                <a:schemeClr val="dk1"/>
              </a:buClr>
              <a:buSzPts val="1500"/>
              <a:buChar char="•"/>
              <a:defRPr sz="1500"/>
            </a:lvl7pPr>
            <a:lvl8pPr marL="3657600" lvl="7" indent="-323850" algn="l">
              <a:lnSpc>
                <a:spcPct val="90000"/>
              </a:lnSpc>
              <a:spcBef>
                <a:spcPts val="400"/>
              </a:spcBef>
              <a:spcAft>
                <a:spcPts val="0"/>
              </a:spcAft>
              <a:buClr>
                <a:schemeClr val="dk1"/>
              </a:buClr>
              <a:buSzPts val="1500"/>
              <a:buChar char="•"/>
              <a:defRPr sz="1500"/>
            </a:lvl8pPr>
            <a:lvl9pPr marL="4114800" lvl="8" indent="-323850" algn="l">
              <a:lnSpc>
                <a:spcPct val="90000"/>
              </a:lnSpc>
              <a:spcBef>
                <a:spcPts val="400"/>
              </a:spcBef>
              <a:spcAft>
                <a:spcPts val="0"/>
              </a:spcAft>
              <a:buClr>
                <a:schemeClr val="dk1"/>
              </a:buClr>
              <a:buSzPts val="1500"/>
              <a:buChar char="•"/>
              <a:defRPr sz="1500"/>
            </a:lvl9pPr>
          </a:lstStyle>
          <a:p>
            <a:endParaRPr/>
          </a:p>
        </p:txBody>
      </p:sp>
      <p:sp>
        <p:nvSpPr>
          <p:cNvPr id="57" name="Shape 45"/>
          <p:cNvSpPr txBox="1">
            <a:spLocks noGrp="1"/>
          </p:cNvSpPr>
          <p:nvPr>
            <p:ph type="body" idx="2"/>
          </p:nvPr>
        </p:nvSpPr>
        <p:spPr>
          <a:xfrm>
            <a:off x="629841" y="1543050"/>
            <a:ext cx="2949178" cy="2858691"/>
          </a:xfrm>
          <a:prstGeom prst="rect">
            <a:avLst/>
          </a:prstGeom>
          <a:noFill/>
          <a:ln>
            <a:noFill/>
          </a:ln>
        </p:spPr>
        <p:txBody>
          <a:bodyPr spcFirstLastPara="1" wrap="square" lIns="68575" tIns="34275" rIns="68575" bIns="34275" anchor="t" anchorCtr="0">
            <a:normAutofit/>
          </a:bodyPr>
          <a:lstStyle>
            <a:lvl1pPr marL="457200" lvl="0" indent="-228600" algn="l">
              <a:lnSpc>
                <a:spcPct val="90000"/>
              </a:lnSpc>
              <a:spcBef>
                <a:spcPts val="800"/>
              </a:spcBef>
              <a:spcAft>
                <a:spcPts val="0"/>
              </a:spcAft>
              <a:buClr>
                <a:schemeClr val="dk1"/>
              </a:buClr>
              <a:buSzPts val="1200"/>
              <a:buNone/>
              <a:defRPr sz="1200"/>
            </a:lvl1pPr>
            <a:lvl2pPr marL="914400" lvl="1" indent="-228600" algn="l">
              <a:lnSpc>
                <a:spcPct val="90000"/>
              </a:lnSpc>
              <a:spcBef>
                <a:spcPts val="400"/>
              </a:spcBef>
              <a:spcAft>
                <a:spcPts val="0"/>
              </a:spcAft>
              <a:buClr>
                <a:schemeClr val="dk1"/>
              </a:buClr>
              <a:buSzPts val="1100"/>
              <a:buNone/>
              <a:defRPr sz="1100"/>
            </a:lvl2pPr>
            <a:lvl3pPr marL="1371600" lvl="2" indent="-228600" algn="l">
              <a:lnSpc>
                <a:spcPct val="90000"/>
              </a:lnSpc>
              <a:spcBef>
                <a:spcPts val="400"/>
              </a:spcBef>
              <a:spcAft>
                <a:spcPts val="0"/>
              </a:spcAft>
              <a:buClr>
                <a:schemeClr val="dk1"/>
              </a:buClr>
              <a:buSzPts val="900"/>
              <a:buNone/>
              <a:defRPr sz="900"/>
            </a:lvl3pPr>
            <a:lvl4pPr marL="1828800" lvl="3" indent="-228600" algn="l">
              <a:lnSpc>
                <a:spcPct val="90000"/>
              </a:lnSpc>
              <a:spcBef>
                <a:spcPts val="400"/>
              </a:spcBef>
              <a:spcAft>
                <a:spcPts val="0"/>
              </a:spcAft>
              <a:buClr>
                <a:schemeClr val="dk1"/>
              </a:buClr>
              <a:buSzPts val="800"/>
              <a:buNone/>
              <a:defRPr sz="800"/>
            </a:lvl4pPr>
            <a:lvl5pPr marL="2286000" lvl="4" indent="-228600" algn="l">
              <a:lnSpc>
                <a:spcPct val="90000"/>
              </a:lnSpc>
              <a:spcBef>
                <a:spcPts val="400"/>
              </a:spcBef>
              <a:spcAft>
                <a:spcPts val="0"/>
              </a:spcAft>
              <a:buClr>
                <a:schemeClr val="dk1"/>
              </a:buClr>
              <a:buSzPts val="800"/>
              <a:buNone/>
              <a:defRPr sz="800"/>
            </a:lvl5pPr>
            <a:lvl6pPr marL="2743200" lvl="5" indent="-228600" algn="l">
              <a:lnSpc>
                <a:spcPct val="90000"/>
              </a:lnSpc>
              <a:spcBef>
                <a:spcPts val="400"/>
              </a:spcBef>
              <a:spcAft>
                <a:spcPts val="0"/>
              </a:spcAft>
              <a:buClr>
                <a:schemeClr val="dk1"/>
              </a:buClr>
              <a:buSzPts val="800"/>
              <a:buNone/>
              <a:defRPr sz="800"/>
            </a:lvl6pPr>
            <a:lvl7pPr marL="3200400" lvl="6" indent="-228600" algn="l">
              <a:lnSpc>
                <a:spcPct val="90000"/>
              </a:lnSpc>
              <a:spcBef>
                <a:spcPts val="400"/>
              </a:spcBef>
              <a:spcAft>
                <a:spcPts val="0"/>
              </a:spcAft>
              <a:buClr>
                <a:schemeClr val="dk1"/>
              </a:buClr>
              <a:buSzPts val="800"/>
              <a:buNone/>
              <a:defRPr sz="800"/>
            </a:lvl7pPr>
            <a:lvl8pPr marL="3657600" lvl="7" indent="-228600" algn="l">
              <a:lnSpc>
                <a:spcPct val="90000"/>
              </a:lnSpc>
              <a:spcBef>
                <a:spcPts val="400"/>
              </a:spcBef>
              <a:spcAft>
                <a:spcPts val="0"/>
              </a:spcAft>
              <a:buClr>
                <a:schemeClr val="dk1"/>
              </a:buClr>
              <a:buSzPts val="800"/>
              <a:buNone/>
              <a:defRPr sz="800"/>
            </a:lvl8pPr>
            <a:lvl9pPr marL="4114800" lvl="8" indent="-228600" algn="l">
              <a:lnSpc>
                <a:spcPct val="90000"/>
              </a:lnSpc>
              <a:spcBef>
                <a:spcPts val="400"/>
              </a:spcBef>
              <a:spcAft>
                <a:spcPts val="0"/>
              </a:spcAft>
              <a:buClr>
                <a:schemeClr val="dk1"/>
              </a:buClr>
              <a:buSzPts val="800"/>
              <a:buNone/>
              <a:defRPr sz="800"/>
            </a:lvl9pPr>
          </a:lstStyle>
          <a:p>
            <a:endParaRPr/>
          </a:p>
        </p:txBody>
      </p:sp>
      <p:sp>
        <p:nvSpPr>
          <p:cNvPr id="58" name="Shape 46"/>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59" name="Shape 47"/>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60" name="Shape 48"/>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图片与标题" type="picTx">
  <p:cSld name="PICTURE_WITH_CAPTION_TEXT">
    <p:spTree>
      <p:nvGrpSpPr>
        <p:cNvPr id="1" name="Shape 61"/>
        <p:cNvGrpSpPr/>
        <p:nvPr/>
      </p:nvGrpSpPr>
      <p:grpSpPr>
        <a:xfrm>
          <a:off x="0" y="0"/>
          <a:ext cx="0" cy="0"/>
          <a:chOff x="0" y="0"/>
          <a:chExt cx="0" cy="0"/>
        </a:xfrm>
      </p:grpSpPr>
      <p:sp>
        <p:nvSpPr>
          <p:cNvPr id="62" name="Shape 24"/>
          <p:cNvSpPr txBox="1">
            <a:spLocks noGrp="1"/>
          </p:cNvSpPr>
          <p:nvPr>
            <p:ph type="title"/>
          </p:nvPr>
        </p:nvSpPr>
        <p:spPr>
          <a:xfrm>
            <a:off x="629841" y="342900"/>
            <a:ext cx="2949178" cy="1200150"/>
          </a:xfrm>
          <a:prstGeom prst="rect">
            <a:avLst/>
          </a:prstGeom>
          <a:noFill/>
          <a:ln>
            <a:noFill/>
          </a:ln>
        </p:spPr>
        <p:txBody>
          <a:bodyPr spcFirstLastPara="1" wrap="square" lIns="68575" tIns="34275" rIns="68575" bIns="34275" anchor="b" anchorCtr="0">
            <a:normAutofit/>
          </a:bodyPr>
          <a:lstStyle>
            <a:lvl1pPr lvl="0" algn="l">
              <a:lnSpc>
                <a:spcPct val="90000"/>
              </a:lnSpc>
              <a:spcBef>
                <a:spcPts val="0"/>
              </a:spcBef>
              <a:spcAft>
                <a:spcPts val="0"/>
              </a:spcAft>
              <a:buClr>
                <a:schemeClr val="dk1"/>
              </a:buClr>
              <a:buSzPts val="2400"/>
              <a:buFont typeface="Arial"/>
              <a:buNone/>
              <a:defRPr sz="2400"/>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63" name="Shape 25"/>
          <p:cNvSpPr>
            <a:spLocks noGrp="1"/>
          </p:cNvSpPr>
          <p:nvPr>
            <p:ph type="pic" idx="2"/>
          </p:nvPr>
        </p:nvSpPr>
        <p:spPr>
          <a:xfrm>
            <a:off x="3887391" y="740569"/>
            <a:ext cx="4629150" cy="3655219"/>
          </a:xfrm>
          <a:prstGeom prst="rect">
            <a:avLst/>
          </a:prstGeom>
          <a:noFill/>
          <a:ln>
            <a:noFill/>
          </a:ln>
        </p:spPr>
      </p:sp>
      <p:sp>
        <p:nvSpPr>
          <p:cNvPr id="64" name="Shape 26"/>
          <p:cNvSpPr txBox="1">
            <a:spLocks noGrp="1"/>
          </p:cNvSpPr>
          <p:nvPr>
            <p:ph type="body" idx="1"/>
          </p:nvPr>
        </p:nvSpPr>
        <p:spPr>
          <a:xfrm>
            <a:off x="629841" y="1543050"/>
            <a:ext cx="2949178" cy="2858691"/>
          </a:xfrm>
          <a:prstGeom prst="rect">
            <a:avLst/>
          </a:prstGeom>
          <a:noFill/>
          <a:ln>
            <a:noFill/>
          </a:ln>
        </p:spPr>
        <p:txBody>
          <a:bodyPr spcFirstLastPara="1" wrap="square" lIns="68575" tIns="34275" rIns="68575" bIns="34275" anchor="t" anchorCtr="0">
            <a:normAutofit/>
          </a:bodyPr>
          <a:lstStyle>
            <a:lvl1pPr marL="457200" lvl="0" indent="-228600" algn="l">
              <a:lnSpc>
                <a:spcPct val="90000"/>
              </a:lnSpc>
              <a:spcBef>
                <a:spcPts val="800"/>
              </a:spcBef>
              <a:spcAft>
                <a:spcPts val="0"/>
              </a:spcAft>
              <a:buClr>
                <a:schemeClr val="dk1"/>
              </a:buClr>
              <a:buSzPts val="1200"/>
              <a:buNone/>
              <a:defRPr sz="1200"/>
            </a:lvl1pPr>
            <a:lvl2pPr marL="914400" lvl="1" indent="-228600" algn="l">
              <a:lnSpc>
                <a:spcPct val="90000"/>
              </a:lnSpc>
              <a:spcBef>
                <a:spcPts val="400"/>
              </a:spcBef>
              <a:spcAft>
                <a:spcPts val="0"/>
              </a:spcAft>
              <a:buClr>
                <a:schemeClr val="dk1"/>
              </a:buClr>
              <a:buSzPts val="1100"/>
              <a:buNone/>
              <a:defRPr sz="1100"/>
            </a:lvl2pPr>
            <a:lvl3pPr marL="1371600" lvl="2" indent="-228600" algn="l">
              <a:lnSpc>
                <a:spcPct val="90000"/>
              </a:lnSpc>
              <a:spcBef>
                <a:spcPts val="400"/>
              </a:spcBef>
              <a:spcAft>
                <a:spcPts val="0"/>
              </a:spcAft>
              <a:buClr>
                <a:schemeClr val="dk1"/>
              </a:buClr>
              <a:buSzPts val="900"/>
              <a:buNone/>
              <a:defRPr sz="900"/>
            </a:lvl3pPr>
            <a:lvl4pPr marL="1828800" lvl="3" indent="-228600" algn="l">
              <a:lnSpc>
                <a:spcPct val="90000"/>
              </a:lnSpc>
              <a:spcBef>
                <a:spcPts val="400"/>
              </a:spcBef>
              <a:spcAft>
                <a:spcPts val="0"/>
              </a:spcAft>
              <a:buClr>
                <a:schemeClr val="dk1"/>
              </a:buClr>
              <a:buSzPts val="800"/>
              <a:buNone/>
              <a:defRPr sz="800"/>
            </a:lvl4pPr>
            <a:lvl5pPr marL="2286000" lvl="4" indent="-228600" algn="l">
              <a:lnSpc>
                <a:spcPct val="90000"/>
              </a:lnSpc>
              <a:spcBef>
                <a:spcPts val="400"/>
              </a:spcBef>
              <a:spcAft>
                <a:spcPts val="0"/>
              </a:spcAft>
              <a:buClr>
                <a:schemeClr val="dk1"/>
              </a:buClr>
              <a:buSzPts val="800"/>
              <a:buNone/>
              <a:defRPr sz="800"/>
            </a:lvl5pPr>
            <a:lvl6pPr marL="2743200" lvl="5" indent="-228600" algn="l">
              <a:lnSpc>
                <a:spcPct val="90000"/>
              </a:lnSpc>
              <a:spcBef>
                <a:spcPts val="400"/>
              </a:spcBef>
              <a:spcAft>
                <a:spcPts val="0"/>
              </a:spcAft>
              <a:buClr>
                <a:schemeClr val="dk1"/>
              </a:buClr>
              <a:buSzPts val="800"/>
              <a:buNone/>
              <a:defRPr sz="800"/>
            </a:lvl6pPr>
            <a:lvl7pPr marL="3200400" lvl="6" indent="-228600" algn="l">
              <a:lnSpc>
                <a:spcPct val="90000"/>
              </a:lnSpc>
              <a:spcBef>
                <a:spcPts val="400"/>
              </a:spcBef>
              <a:spcAft>
                <a:spcPts val="0"/>
              </a:spcAft>
              <a:buClr>
                <a:schemeClr val="dk1"/>
              </a:buClr>
              <a:buSzPts val="800"/>
              <a:buNone/>
              <a:defRPr sz="800"/>
            </a:lvl7pPr>
            <a:lvl8pPr marL="3657600" lvl="7" indent="-228600" algn="l">
              <a:lnSpc>
                <a:spcPct val="90000"/>
              </a:lnSpc>
              <a:spcBef>
                <a:spcPts val="400"/>
              </a:spcBef>
              <a:spcAft>
                <a:spcPts val="0"/>
              </a:spcAft>
              <a:buClr>
                <a:schemeClr val="dk1"/>
              </a:buClr>
              <a:buSzPts val="800"/>
              <a:buNone/>
              <a:defRPr sz="800"/>
            </a:lvl8pPr>
            <a:lvl9pPr marL="4114800" lvl="8" indent="-228600" algn="l">
              <a:lnSpc>
                <a:spcPct val="90000"/>
              </a:lnSpc>
              <a:spcBef>
                <a:spcPts val="400"/>
              </a:spcBef>
              <a:spcAft>
                <a:spcPts val="0"/>
              </a:spcAft>
              <a:buClr>
                <a:schemeClr val="dk1"/>
              </a:buClr>
              <a:buSzPts val="800"/>
              <a:buNone/>
              <a:defRPr sz="800"/>
            </a:lvl9pPr>
          </a:lstStyle>
          <a:p>
            <a:endParaRPr/>
          </a:p>
        </p:txBody>
      </p:sp>
      <p:sp>
        <p:nvSpPr>
          <p:cNvPr id="65" name="Shape 27"/>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66" name="Shape 28"/>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67" name="Shape 29"/>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Shape 1"/>
          <p:cNvSpPr txBox="1">
            <a:spLocks noGrp="1"/>
          </p:cNvSpPr>
          <p:nvPr>
            <p:ph type="title"/>
          </p:nvPr>
        </p:nvSpPr>
        <p:spPr>
          <a:xfrm>
            <a:off x="628650" y="273844"/>
            <a:ext cx="7886700" cy="994172"/>
          </a:xfrm>
          <a:prstGeom prst="rect">
            <a:avLst/>
          </a:prstGeom>
          <a:noFill/>
          <a:ln>
            <a:noFill/>
          </a:ln>
        </p:spPr>
        <p:txBody>
          <a:bodyPr spcFirstLastPara="1" wrap="square" lIns="68575" tIns="34275" rIns="68575" bIns="34275" anchor="ctr" anchorCtr="0">
            <a:normAutofit/>
          </a:bodyPr>
          <a:lstStyle>
            <a:lvl1pPr marR="0" lvl="0" algn="l" rtl="0">
              <a:lnSpc>
                <a:spcPct val="90000"/>
              </a:lnSpc>
              <a:spcBef>
                <a:spcPts val="0"/>
              </a:spcBef>
              <a:spcAft>
                <a:spcPts val="0"/>
              </a:spcAft>
              <a:buClr>
                <a:schemeClr val="dk1"/>
              </a:buClr>
              <a:buSzPts val="3300"/>
              <a:buFont typeface="Arial"/>
              <a:buNone/>
              <a:defRPr sz="3300" b="0" i="0" u="none" strike="noStrike" cap="none">
                <a:solidFill>
                  <a:schemeClr val="dk1"/>
                </a:solidFill>
                <a:latin typeface="Arial"/>
                <a:ea typeface="Arial"/>
                <a:cs typeface="Arial"/>
                <a:sym typeface="Arial"/>
              </a:defRPr>
            </a:lvl1pPr>
            <a:lvl2pPr lvl="1">
              <a:spcBef>
                <a:spcPts val="0"/>
              </a:spcBef>
              <a:spcAft>
                <a:spcPts val="0"/>
              </a:spcAft>
              <a:buSzPts val="1100"/>
              <a:buNone/>
              <a:defRPr sz="1400"/>
            </a:lvl2pPr>
            <a:lvl3pPr lvl="2">
              <a:spcBef>
                <a:spcPts val="0"/>
              </a:spcBef>
              <a:spcAft>
                <a:spcPts val="0"/>
              </a:spcAft>
              <a:buSzPts val="1100"/>
              <a:buNone/>
              <a:defRPr sz="1400"/>
            </a:lvl3pPr>
            <a:lvl4pPr lvl="3">
              <a:spcBef>
                <a:spcPts val="0"/>
              </a:spcBef>
              <a:spcAft>
                <a:spcPts val="0"/>
              </a:spcAft>
              <a:buSzPts val="1100"/>
              <a:buNone/>
              <a:defRPr sz="1400"/>
            </a:lvl4pPr>
            <a:lvl5pPr lvl="4">
              <a:spcBef>
                <a:spcPts val="0"/>
              </a:spcBef>
              <a:spcAft>
                <a:spcPts val="0"/>
              </a:spcAft>
              <a:buSzPts val="1100"/>
              <a:buNone/>
              <a:defRPr sz="1400"/>
            </a:lvl5pPr>
            <a:lvl6pPr lvl="5">
              <a:spcBef>
                <a:spcPts val="0"/>
              </a:spcBef>
              <a:spcAft>
                <a:spcPts val="0"/>
              </a:spcAft>
              <a:buSzPts val="1100"/>
              <a:buNone/>
              <a:defRPr sz="1400"/>
            </a:lvl6pPr>
            <a:lvl7pPr lvl="6">
              <a:spcBef>
                <a:spcPts val="0"/>
              </a:spcBef>
              <a:spcAft>
                <a:spcPts val="0"/>
              </a:spcAft>
              <a:buSzPts val="1100"/>
              <a:buNone/>
              <a:defRPr sz="1400"/>
            </a:lvl7pPr>
            <a:lvl8pPr lvl="7">
              <a:spcBef>
                <a:spcPts val="0"/>
              </a:spcBef>
              <a:spcAft>
                <a:spcPts val="0"/>
              </a:spcAft>
              <a:buSzPts val="1100"/>
              <a:buNone/>
              <a:defRPr sz="1400"/>
            </a:lvl8pPr>
            <a:lvl9pPr lvl="8">
              <a:spcBef>
                <a:spcPts val="0"/>
              </a:spcBef>
              <a:spcAft>
                <a:spcPts val="0"/>
              </a:spcAft>
              <a:buSzPts val="1100"/>
              <a:buNone/>
              <a:defRPr sz="1400"/>
            </a:lvl9pPr>
          </a:lstStyle>
          <a:p>
            <a:endParaRPr/>
          </a:p>
        </p:txBody>
      </p:sp>
      <p:sp>
        <p:nvSpPr>
          <p:cNvPr id="7" name="Shape 2"/>
          <p:cNvSpPr txBox="1">
            <a:spLocks noGrp="1"/>
          </p:cNvSpPr>
          <p:nvPr>
            <p:ph type="body" idx="1"/>
          </p:nvPr>
        </p:nvSpPr>
        <p:spPr>
          <a:xfrm>
            <a:off x="628650" y="1369219"/>
            <a:ext cx="7886700" cy="3263504"/>
          </a:xfrm>
          <a:prstGeom prst="rect">
            <a:avLst/>
          </a:prstGeom>
          <a:noFill/>
          <a:ln>
            <a:noFill/>
          </a:ln>
        </p:spPr>
        <p:txBody>
          <a:bodyPr spcFirstLastPara="1" wrap="square" lIns="68575" tIns="34275" rIns="68575" bIns="34275" anchor="t" anchorCtr="0">
            <a:normAutofit/>
          </a:bodyPr>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Arial"/>
                <a:ea typeface="Arial"/>
                <a:cs typeface="Arial"/>
                <a:sym typeface="Arial"/>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Arial"/>
                <a:ea typeface="Arial"/>
                <a:cs typeface="Arial"/>
                <a:sym typeface="Arial"/>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Arial"/>
                <a:ea typeface="Arial"/>
                <a:cs typeface="Arial"/>
                <a:sym typeface="Arial"/>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Arial"/>
                <a:ea typeface="Arial"/>
                <a:cs typeface="Arial"/>
                <a:sym typeface="Arial"/>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Arial"/>
                <a:ea typeface="Arial"/>
                <a:cs typeface="Arial"/>
                <a:sym typeface="Arial"/>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Arial"/>
                <a:ea typeface="Arial"/>
                <a:cs typeface="Arial"/>
                <a:sym typeface="Arial"/>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Arial"/>
                <a:ea typeface="Arial"/>
                <a:cs typeface="Arial"/>
                <a:sym typeface="Arial"/>
              </a:defRPr>
            </a:lvl9pPr>
          </a:lstStyle>
          <a:p>
            <a:endParaRPr/>
          </a:p>
        </p:txBody>
      </p:sp>
      <p:sp>
        <p:nvSpPr>
          <p:cNvPr id="8" name="Shape 3"/>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marR="0" lvl="0" algn="l" rtl="0">
              <a:spcBef>
                <a:spcPts val="0"/>
              </a:spcBef>
              <a:spcAft>
                <a:spcPts val="0"/>
              </a:spcAft>
              <a:buSzPts val="1100"/>
              <a:buNone/>
              <a:defRPr sz="900" b="0" i="0" u="none" strike="noStrike" cap="none">
                <a:solidFill>
                  <a:srgbClr val="888888"/>
                </a:solidFill>
                <a:latin typeface="Arial"/>
                <a:ea typeface="Arial"/>
                <a:cs typeface="Arial"/>
                <a:sym typeface="Arial"/>
              </a:defRPr>
            </a:lvl1pPr>
            <a:lvl2pPr marR="0" lvl="1" algn="l" rtl="0">
              <a:spcBef>
                <a:spcPts val="0"/>
              </a:spcBef>
              <a:spcAft>
                <a:spcPts val="0"/>
              </a:spcAft>
              <a:buSzPts val="1100"/>
              <a:buNone/>
              <a:defRPr sz="1400" b="0" i="0" u="none" strike="noStrike" cap="none">
                <a:solidFill>
                  <a:schemeClr val="dk1"/>
                </a:solidFill>
                <a:latin typeface="Arial"/>
                <a:ea typeface="Arial"/>
                <a:cs typeface="Arial"/>
                <a:sym typeface="Arial"/>
              </a:defRPr>
            </a:lvl2pPr>
            <a:lvl3pPr marR="0" lvl="2" algn="l" rtl="0">
              <a:spcBef>
                <a:spcPts val="0"/>
              </a:spcBef>
              <a:spcAft>
                <a:spcPts val="0"/>
              </a:spcAft>
              <a:buSzPts val="1100"/>
              <a:buNone/>
              <a:defRPr sz="1400" b="0" i="0" u="none" strike="noStrike" cap="none">
                <a:solidFill>
                  <a:schemeClr val="dk1"/>
                </a:solidFill>
                <a:latin typeface="Arial"/>
                <a:ea typeface="Arial"/>
                <a:cs typeface="Arial"/>
                <a:sym typeface="Arial"/>
              </a:defRPr>
            </a:lvl3pPr>
            <a:lvl4pPr marR="0" lvl="3" algn="l" rtl="0">
              <a:spcBef>
                <a:spcPts val="0"/>
              </a:spcBef>
              <a:spcAft>
                <a:spcPts val="0"/>
              </a:spcAft>
              <a:buSzPts val="1100"/>
              <a:buNone/>
              <a:defRPr sz="1400" b="0" i="0" u="none" strike="noStrike" cap="none">
                <a:solidFill>
                  <a:schemeClr val="dk1"/>
                </a:solidFill>
                <a:latin typeface="Arial"/>
                <a:ea typeface="Arial"/>
                <a:cs typeface="Arial"/>
                <a:sym typeface="Arial"/>
              </a:defRPr>
            </a:lvl4pPr>
            <a:lvl5pPr marR="0" lvl="4" algn="l" rtl="0">
              <a:spcBef>
                <a:spcPts val="0"/>
              </a:spcBef>
              <a:spcAft>
                <a:spcPts val="0"/>
              </a:spcAft>
              <a:buSzPts val="1100"/>
              <a:buNone/>
              <a:defRPr sz="1400" b="0" i="0" u="none" strike="noStrike" cap="none">
                <a:solidFill>
                  <a:schemeClr val="dk1"/>
                </a:solidFill>
                <a:latin typeface="Arial"/>
                <a:ea typeface="Arial"/>
                <a:cs typeface="Arial"/>
                <a:sym typeface="Arial"/>
              </a:defRPr>
            </a:lvl5pPr>
            <a:lvl6pPr marR="0" lvl="5" algn="l" rtl="0">
              <a:spcBef>
                <a:spcPts val="0"/>
              </a:spcBef>
              <a:spcAft>
                <a:spcPts val="0"/>
              </a:spcAft>
              <a:buSzPts val="1100"/>
              <a:buNone/>
              <a:defRPr sz="1400" b="0" i="0" u="none" strike="noStrike" cap="none">
                <a:solidFill>
                  <a:schemeClr val="dk1"/>
                </a:solidFill>
                <a:latin typeface="Arial"/>
                <a:ea typeface="Arial"/>
                <a:cs typeface="Arial"/>
                <a:sym typeface="Arial"/>
              </a:defRPr>
            </a:lvl6pPr>
            <a:lvl7pPr marR="0" lvl="6" algn="l" rtl="0">
              <a:spcBef>
                <a:spcPts val="0"/>
              </a:spcBef>
              <a:spcAft>
                <a:spcPts val="0"/>
              </a:spcAft>
              <a:buSzPts val="1100"/>
              <a:buNone/>
              <a:defRPr sz="1400" b="0" i="0" u="none" strike="noStrike" cap="none">
                <a:solidFill>
                  <a:schemeClr val="dk1"/>
                </a:solidFill>
                <a:latin typeface="Arial"/>
                <a:ea typeface="Arial"/>
                <a:cs typeface="Arial"/>
                <a:sym typeface="Arial"/>
              </a:defRPr>
            </a:lvl7pPr>
            <a:lvl8pPr marR="0" lvl="7" algn="l" rtl="0">
              <a:spcBef>
                <a:spcPts val="0"/>
              </a:spcBef>
              <a:spcAft>
                <a:spcPts val="0"/>
              </a:spcAft>
              <a:buSzPts val="1100"/>
              <a:buNone/>
              <a:defRPr sz="1400" b="0" i="0" u="none" strike="noStrike" cap="none">
                <a:solidFill>
                  <a:schemeClr val="dk1"/>
                </a:solidFill>
                <a:latin typeface="Arial"/>
                <a:ea typeface="Arial"/>
                <a:cs typeface="Arial"/>
                <a:sym typeface="Arial"/>
              </a:defRPr>
            </a:lvl8pPr>
            <a:lvl9pPr marR="0" lvl="8" algn="l" rtl="0">
              <a:spcBef>
                <a:spcPts val="0"/>
              </a:spcBef>
              <a:spcAft>
                <a:spcPts val="0"/>
              </a:spcAft>
              <a:buSzPts val="1100"/>
              <a:buNone/>
              <a:defRPr sz="1400" b="0" i="0" u="none" strike="noStrike" cap="none">
                <a:solidFill>
                  <a:schemeClr val="dk1"/>
                </a:solidFill>
                <a:latin typeface="Arial"/>
                <a:ea typeface="Arial"/>
                <a:cs typeface="Arial"/>
                <a:sym typeface="Arial"/>
              </a:defRPr>
            </a:lvl9pPr>
          </a:lstStyle>
          <a:p>
            <a:endParaRPr/>
          </a:p>
        </p:txBody>
      </p:sp>
      <p:sp>
        <p:nvSpPr>
          <p:cNvPr id="9" name="Shape 4"/>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marR="0" lvl="0" algn="ctr" rtl="0">
              <a:spcBef>
                <a:spcPts val="0"/>
              </a:spcBef>
              <a:spcAft>
                <a:spcPts val="0"/>
              </a:spcAft>
              <a:buSzPts val="1100"/>
              <a:buNone/>
              <a:defRPr sz="900" b="0" i="0" u="none" strike="noStrike" cap="none">
                <a:solidFill>
                  <a:srgbClr val="888888"/>
                </a:solidFill>
                <a:latin typeface="Arial"/>
                <a:ea typeface="Arial"/>
                <a:cs typeface="Arial"/>
                <a:sym typeface="Arial"/>
              </a:defRPr>
            </a:lvl1pPr>
            <a:lvl2pPr marR="0" lvl="1" algn="l" rtl="0">
              <a:spcBef>
                <a:spcPts val="0"/>
              </a:spcBef>
              <a:spcAft>
                <a:spcPts val="0"/>
              </a:spcAft>
              <a:buSzPts val="1100"/>
              <a:buNone/>
              <a:defRPr sz="1400" b="0" i="0" u="none" strike="noStrike" cap="none">
                <a:solidFill>
                  <a:schemeClr val="dk1"/>
                </a:solidFill>
                <a:latin typeface="Arial"/>
                <a:ea typeface="Arial"/>
                <a:cs typeface="Arial"/>
                <a:sym typeface="Arial"/>
              </a:defRPr>
            </a:lvl2pPr>
            <a:lvl3pPr marR="0" lvl="2" algn="l" rtl="0">
              <a:spcBef>
                <a:spcPts val="0"/>
              </a:spcBef>
              <a:spcAft>
                <a:spcPts val="0"/>
              </a:spcAft>
              <a:buSzPts val="1100"/>
              <a:buNone/>
              <a:defRPr sz="1400" b="0" i="0" u="none" strike="noStrike" cap="none">
                <a:solidFill>
                  <a:schemeClr val="dk1"/>
                </a:solidFill>
                <a:latin typeface="Arial"/>
                <a:ea typeface="Arial"/>
                <a:cs typeface="Arial"/>
                <a:sym typeface="Arial"/>
              </a:defRPr>
            </a:lvl3pPr>
            <a:lvl4pPr marR="0" lvl="3" algn="l" rtl="0">
              <a:spcBef>
                <a:spcPts val="0"/>
              </a:spcBef>
              <a:spcAft>
                <a:spcPts val="0"/>
              </a:spcAft>
              <a:buSzPts val="1100"/>
              <a:buNone/>
              <a:defRPr sz="1400" b="0" i="0" u="none" strike="noStrike" cap="none">
                <a:solidFill>
                  <a:schemeClr val="dk1"/>
                </a:solidFill>
                <a:latin typeface="Arial"/>
                <a:ea typeface="Arial"/>
                <a:cs typeface="Arial"/>
                <a:sym typeface="Arial"/>
              </a:defRPr>
            </a:lvl4pPr>
            <a:lvl5pPr marR="0" lvl="4" algn="l" rtl="0">
              <a:spcBef>
                <a:spcPts val="0"/>
              </a:spcBef>
              <a:spcAft>
                <a:spcPts val="0"/>
              </a:spcAft>
              <a:buSzPts val="1100"/>
              <a:buNone/>
              <a:defRPr sz="1400" b="0" i="0" u="none" strike="noStrike" cap="none">
                <a:solidFill>
                  <a:schemeClr val="dk1"/>
                </a:solidFill>
                <a:latin typeface="Arial"/>
                <a:ea typeface="Arial"/>
                <a:cs typeface="Arial"/>
                <a:sym typeface="Arial"/>
              </a:defRPr>
            </a:lvl5pPr>
            <a:lvl6pPr marR="0" lvl="5" algn="l" rtl="0">
              <a:spcBef>
                <a:spcPts val="0"/>
              </a:spcBef>
              <a:spcAft>
                <a:spcPts val="0"/>
              </a:spcAft>
              <a:buSzPts val="1100"/>
              <a:buNone/>
              <a:defRPr sz="1400" b="0" i="0" u="none" strike="noStrike" cap="none">
                <a:solidFill>
                  <a:schemeClr val="dk1"/>
                </a:solidFill>
                <a:latin typeface="Arial"/>
                <a:ea typeface="Arial"/>
                <a:cs typeface="Arial"/>
                <a:sym typeface="Arial"/>
              </a:defRPr>
            </a:lvl6pPr>
            <a:lvl7pPr marR="0" lvl="6" algn="l" rtl="0">
              <a:spcBef>
                <a:spcPts val="0"/>
              </a:spcBef>
              <a:spcAft>
                <a:spcPts val="0"/>
              </a:spcAft>
              <a:buSzPts val="1100"/>
              <a:buNone/>
              <a:defRPr sz="1400" b="0" i="0" u="none" strike="noStrike" cap="none">
                <a:solidFill>
                  <a:schemeClr val="dk1"/>
                </a:solidFill>
                <a:latin typeface="Arial"/>
                <a:ea typeface="Arial"/>
                <a:cs typeface="Arial"/>
                <a:sym typeface="Arial"/>
              </a:defRPr>
            </a:lvl7pPr>
            <a:lvl8pPr marR="0" lvl="7" algn="l" rtl="0">
              <a:spcBef>
                <a:spcPts val="0"/>
              </a:spcBef>
              <a:spcAft>
                <a:spcPts val="0"/>
              </a:spcAft>
              <a:buSzPts val="1100"/>
              <a:buNone/>
              <a:defRPr sz="1400" b="0" i="0" u="none" strike="noStrike" cap="none">
                <a:solidFill>
                  <a:schemeClr val="dk1"/>
                </a:solidFill>
                <a:latin typeface="Arial"/>
                <a:ea typeface="Arial"/>
                <a:cs typeface="Arial"/>
                <a:sym typeface="Arial"/>
              </a:defRPr>
            </a:lvl8pPr>
            <a:lvl9pPr marR="0" lvl="8" algn="l" rtl="0">
              <a:spcBef>
                <a:spcPts val="0"/>
              </a:spcBef>
              <a:spcAft>
                <a:spcPts val="0"/>
              </a:spcAft>
              <a:buSzPts val="1100"/>
              <a:buNone/>
              <a:defRPr sz="1400" b="0" i="0" u="none" strike="noStrike" cap="none">
                <a:solidFill>
                  <a:schemeClr val="dk1"/>
                </a:solidFill>
                <a:latin typeface="Arial"/>
                <a:ea typeface="Arial"/>
                <a:cs typeface="Arial"/>
                <a:sym typeface="Arial"/>
              </a:defRPr>
            </a:lvl9pPr>
          </a:lstStyle>
          <a:p>
            <a:endParaRPr/>
          </a:p>
        </p:txBody>
      </p:sp>
      <p:sp>
        <p:nvSpPr>
          <p:cNvPr id="10" name="Shape 5"/>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Arial"/>
                <a:ea typeface="Arial"/>
                <a:cs typeface="Arial"/>
                <a:sym typeface="Arial"/>
              </a:defRPr>
            </a:lvl1pPr>
            <a:lvl2pPr marL="0" marR="0" lvl="1" indent="0" algn="r" rtl="0">
              <a:spcBef>
                <a:spcPts val="0"/>
              </a:spcBef>
              <a:buNone/>
              <a:defRPr sz="900" b="0" i="0" u="none" strike="noStrike" cap="none">
                <a:solidFill>
                  <a:srgbClr val="888888"/>
                </a:solidFill>
                <a:latin typeface="Arial"/>
                <a:ea typeface="Arial"/>
                <a:cs typeface="Arial"/>
                <a:sym typeface="Arial"/>
              </a:defRPr>
            </a:lvl2pPr>
            <a:lvl3pPr marL="0" marR="0" lvl="2" indent="0" algn="r" rtl="0">
              <a:spcBef>
                <a:spcPts val="0"/>
              </a:spcBef>
              <a:buNone/>
              <a:defRPr sz="900" b="0" i="0" u="none" strike="noStrike" cap="none">
                <a:solidFill>
                  <a:srgbClr val="888888"/>
                </a:solidFill>
                <a:latin typeface="Arial"/>
                <a:ea typeface="Arial"/>
                <a:cs typeface="Arial"/>
                <a:sym typeface="Arial"/>
              </a:defRPr>
            </a:lvl3pPr>
            <a:lvl4pPr marL="0" marR="0" lvl="3" indent="0" algn="r" rtl="0">
              <a:spcBef>
                <a:spcPts val="0"/>
              </a:spcBef>
              <a:buNone/>
              <a:defRPr sz="900" b="0" i="0" u="none" strike="noStrike" cap="none">
                <a:solidFill>
                  <a:srgbClr val="888888"/>
                </a:solidFill>
                <a:latin typeface="Arial"/>
                <a:ea typeface="Arial"/>
                <a:cs typeface="Arial"/>
                <a:sym typeface="Arial"/>
              </a:defRPr>
            </a:lvl4pPr>
            <a:lvl5pPr marL="0" marR="0" lvl="4" indent="0" algn="r" rtl="0">
              <a:spcBef>
                <a:spcPts val="0"/>
              </a:spcBef>
              <a:buNone/>
              <a:defRPr sz="900" b="0" i="0" u="none" strike="noStrike" cap="none">
                <a:solidFill>
                  <a:srgbClr val="888888"/>
                </a:solidFill>
                <a:latin typeface="Arial"/>
                <a:ea typeface="Arial"/>
                <a:cs typeface="Arial"/>
                <a:sym typeface="Arial"/>
              </a:defRPr>
            </a:lvl5pPr>
            <a:lvl6pPr marL="0" marR="0" lvl="5" indent="0" algn="r" rtl="0">
              <a:spcBef>
                <a:spcPts val="0"/>
              </a:spcBef>
              <a:buNone/>
              <a:defRPr sz="900" b="0" i="0" u="none" strike="noStrike" cap="none">
                <a:solidFill>
                  <a:srgbClr val="888888"/>
                </a:solidFill>
                <a:latin typeface="Arial"/>
                <a:ea typeface="Arial"/>
                <a:cs typeface="Arial"/>
                <a:sym typeface="Arial"/>
              </a:defRPr>
            </a:lvl6pPr>
            <a:lvl7pPr marL="0" marR="0" lvl="6" indent="0" algn="r" rtl="0">
              <a:spcBef>
                <a:spcPts val="0"/>
              </a:spcBef>
              <a:buNone/>
              <a:defRPr sz="900" b="0" i="0" u="none" strike="noStrike" cap="none">
                <a:solidFill>
                  <a:srgbClr val="888888"/>
                </a:solidFill>
                <a:latin typeface="Arial"/>
                <a:ea typeface="Arial"/>
                <a:cs typeface="Arial"/>
                <a:sym typeface="Arial"/>
              </a:defRPr>
            </a:lvl7pPr>
            <a:lvl8pPr marL="0" marR="0" lvl="7" indent="0" algn="r" rtl="0">
              <a:spcBef>
                <a:spcPts val="0"/>
              </a:spcBef>
              <a:buNone/>
              <a:defRPr sz="900" b="0" i="0" u="none" strike="noStrike" cap="none">
                <a:solidFill>
                  <a:srgbClr val="888888"/>
                </a:solidFill>
                <a:latin typeface="Arial"/>
                <a:ea typeface="Arial"/>
                <a:cs typeface="Arial"/>
                <a:sym typeface="Arial"/>
              </a:defRPr>
            </a:lvl8pPr>
            <a:lvl9pPr marL="0" marR="0" lvl="8" indent="0" algn="r" rtl="0">
              <a:spcBef>
                <a:spcPts val="0"/>
              </a:spcBef>
              <a:buNone/>
              <a:defRPr sz="9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zh-C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name="默认主题">
    <p:bg>
      <p:bgPr>
        <a:solidFill>
          <a:srgbClr val="FFFFFF">
            <a:alpha val="100000"/>
          </a:srgbClr>
        </a:solidFill>
        <a:effectLst/>
      </p:bgPr>
    </p:bg>
    <p:spTree>
      <p:nvGrpSpPr>
        <p:cNvPr id="1" name="Shape 5"/>
        <p:cNvGrpSpPr/>
        <p:nvPr/>
      </p:nvGrpSpPr>
      <p:grpSpPr>
        <a:xfrm>
          <a:off x="0" y="0"/>
          <a:ext cx="0" cy="0"/>
          <a:chOff x="0" y="0"/>
          <a:chExt cx="0" cy="0"/>
        </a:xfrm>
      </p:grpSpPr>
    </p:spTree>
  </p:cSld>
  <p:clrMap bg1="lt1" tx1="dk1" bg2="dk2" tx2="lt2" accent1="accent1" accent2="accent2" accent3="accent3" accent4="accent4" accent5="accent5" accent6="accent6" hlink="hlink" folHlink="folHlink"/>
  <p:sldLayoutIdLst>
    <p:sldLayoutId id="2157483699" r:id="rId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33.svg"/><Relationship Id="rId2" Type="http://schemas.openxmlformats.org/officeDocument/2006/relationships/notesSlide" Target="../notesSlides/notesSlide10.xml"/><Relationship Id="rId1" Type="http://schemas.openxmlformats.org/officeDocument/2006/relationships/slideLayout" Target="../slideLayouts/slideLayout12.xml"/><Relationship Id="rId6" Type="http://schemas.openxmlformats.org/officeDocument/2006/relationships/image" Target="../media/image32.jpeg"/><Relationship Id="rId5" Type="http://schemas.openxmlformats.org/officeDocument/2006/relationships/image" Target="../media/image31.svg"/><Relationship Id="rId4" Type="http://schemas.openxmlformats.org/officeDocument/2006/relationships/image" Target="../media/image30.svg"/></Relationships>
</file>

<file path=ppt/slides/_rels/slide1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1.xml"/><Relationship Id="rId1" Type="http://schemas.openxmlformats.org/officeDocument/2006/relationships/slideLayout" Target="../slideLayouts/slideLayout12.xml"/><Relationship Id="rId4" Type="http://schemas.openxmlformats.org/officeDocument/2006/relationships/image" Target="../media/image34.svg"/></Relationships>
</file>

<file path=ppt/slides/_rels/slide12.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35.svg"/><Relationship Id="rId2" Type="http://schemas.openxmlformats.org/officeDocument/2006/relationships/notesSlide" Target="../notesSlides/notesSlide12.xml"/><Relationship Id="rId1" Type="http://schemas.openxmlformats.org/officeDocument/2006/relationships/slideLayout" Target="../slideLayouts/slideLayout12.xml"/><Relationship Id="rId6" Type="http://schemas.openxmlformats.org/officeDocument/2006/relationships/image" Target="../media/image16.svg"/><Relationship Id="rId5" Type="http://schemas.openxmlformats.org/officeDocument/2006/relationships/image" Target="../media/image12.svg"/><Relationship Id="rId4" Type="http://schemas.openxmlformats.org/officeDocument/2006/relationships/image" Target="../media/image11.svg"/></Relationships>
</file>

<file path=ppt/slides/_rels/slide13.xml.rels><?xml version="1.0" encoding="UTF-8" standalone="yes"?>
<Relationships xmlns="http://schemas.openxmlformats.org/package/2006/relationships"><Relationship Id="rId8" Type="http://schemas.openxmlformats.org/officeDocument/2006/relationships/image" Target="../media/image8.svg"/><Relationship Id="rId3" Type="http://schemas.openxmlformats.org/officeDocument/2006/relationships/image" Target="../media/image2.jpeg"/><Relationship Id="rId7" Type="http://schemas.openxmlformats.org/officeDocument/2006/relationships/image" Target="../media/image39.svg"/><Relationship Id="rId2" Type="http://schemas.openxmlformats.org/officeDocument/2006/relationships/notesSlide" Target="../notesSlides/notesSlide13.xml"/><Relationship Id="rId1" Type="http://schemas.openxmlformats.org/officeDocument/2006/relationships/slideLayout" Target="../slideLayouts/slideLayout12.xml"/><Relationship Id="rId6" Type="http://schemas.openxmlformats.org/officeDocument/2006/relationships/image" Target="../media/image38.svg"/><Relationship Id="rId5" Type="http://schemas.openxmlformats.org/officeDocument/2006/relationships/image" Target="../media/image37.svg"/><Relationship Id="rId4" Type="http://schemas.openxmlformats.org/officeDocument/2006/relationships/image" Target="../media/image36.svg"/><Relationship Id="rId9" Type="http://schemas.openxmlformats.org/officeDocument/2006/relationships/image" Target="../media/image40.svg"/></Relationships>
</file>

<file path=ppt/slides/_rels/slide14.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8" Type="http://schemas.openxmlformats.org/officeDocument/2006/relationships/image" Target="../media/image7.svg"/><Relationship Id="rId3" Type="http://schemas.openxmlformats.org/officeDocument/2006/relationships/image" Target="../media/image2.jpeg"/><Relationship Id="rId7" Type="http://schemas.openxmlformats.org/officeDocument/2006/relationships/image" Target="../media/image6.svg"/><Relationship Id="rId2" Type="http://schemas.openxmlformats.org/officeDocument/2006/relationships/notesSlide" Target="../notesSlides/notesSlide3.xml"/><Relationship Id="rId1" Type="http://schemas.openxmlformats.org/officeDocument/2006/relationships/slideLayout" Target="../slideLayouts/slideLayout12.xml"/><Relationship Id="rId6" Type="http://schemas.openxmlformats.org/officeDocument/2006/relationships/image" Target="../media/image5.svg"/><Relationship Id="rId5" Type="http://schemas.openxmlformats.org/officeDocument/2006/relationships/image" Target="../media/image4.png"/><Relationship Id="rId10" Type="http://schemas.openxmlformats.org/officeDocument/2006/relationships/image" Target="../media/image9.svg"/><Relationship Id="rId4" Type="http://schemas.openxmlformats.org/officeDocument/2006/relationships/image" Target="../media/image3.png"/><Relationship Id="rId9" Type="http://schemas.openxmlformats.org/officeDocument/2006/relationships/image" Target="../media/image8.svg"/></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xml"/><Relationship Id="rId1" Type="http://schemas.openxmlformats.org/officeDocument/2006/relationships/slideLayout" Target="../slideLayouts/slideLayout12.xml"/><Relationship Id="rId5" Type="http://schemas.openxmlformats.org/officeDocument/2006/relationships/hyperlink" Target="https://picture.electrondz75.top/HeiHeiDIY.jpg" TargetMode="External"/><Relationship Id="rId4" Type="http://schemas.openxmlformats.org/officeDocument/2006/relationships/hyperlink" Target="HeiHeiDIY.jpg" TargetMode="External"/></Relationships>
</file>

<file path=ppt/slides/_rels/slide5.xml.rels><?xml version="1.0" encoding="UTF-8" standalone="yes"?>
<Relationships xmlns="http://schemas.openxmlformats.org/package/2006/relationships"><Relationship Id="rId8" Type="http://schemas.openxmlformats.org/officeDocument/2006/relationships/image" Target="../media/image14.svg"/><Relationship Id="rId3" Type="http://schemas.openxmlformats.org/officeDocument/2006/relationships/image" Target="../media/image2.jpeg"/><Relationship Id="rId7" Type="http://schemas.openxmlformats.org/officeDocument/2006/relationships/image" Target="../media/image13.svg"/><Relationship Id="rId2" Type="http://schemas.openxmlformats.org/officeDocument/2006/relationships/notesSlide" Target="../notesSlides/notesSlide5.xml"/><Relationship Id="rId1" Type="http://schemas.openxmlformats.org/officeDocument/2006/relationships/slideLayout" Target="../slideLayouts/slideLayout12.xml"/><Relationship Id="rId6" Type="http://schemas.openxmlformats.org/officeDocument/2006/relationships/image" Target="../media/image12.svg"/><Relationship Id="rId5" Type="http://schemas.openxmlformats.org/officeDocument/2006/relationships/image" Target="../media/image11.svg"/><Relationship Id="rId4" Type="http://schemas.openxmlformats.org/officeDocument/2006/relationships/image" Target="../media/image10.jpeg"/></Relationships>
</file>

<file path=ppt/slides/_rels/slide6.xml.rels><?xml version="1.0" encoding="UTF-8" standalone="yes"?>
<Relationships xmlns="http://schemas.openxmlformats.org/package/2006/relationships"><Relationship Id="rId8" Type="http://schemas.openxmlformats.org/officeDocument/2006/relationships/image" Target="../media/image8.svg"/><Relationship Id="rId3" Type="http://schemas.openxmlformats.org/officeDocument/2006/relationships/image" Target="../media/image2.jpeg"/><Relationship Id="rId7" Type="http://schemas.openxmlformats.org/officeDocument/2006/relationships/image" Target="../media/image9.svg"/><Relationship Id="rId2" Type="http://schemas.openxmlformats.org/officeDocument/2006/relationships/notesSlide" Target="../notesSlides/notesSlide6.xml"/><Relationship Id="rId1" Type="http://schemas.openxmlformats.org/officeDocument/2006/relationships/slideLayout" Target="../slideLayouts/slideLayout12.xml"/><Relationship Id="rId6" Type="http://schemas.openxmlformats.org/officeDocument/2006/relationships/image" Target="../media/image16.svg"/><Relationship Id="rId5" Type="http://schemas.openxmlformats.org/officeDocument/2006/relationships/image" Target="../media/image6.svg"/><Relationship Id="rId10" Type="http://schemas.openxmlformats.org/officeDocument/2006/relationships/image" Target="../media/image18.svg"/><Relationship Id="rId4" Type="http://schemas.openxmlformats.org/officeDocument/2006/relationships/image" Target="../media/image15.jpeg"/><Relationship Id="rId9" Type="http://schemas.openxmlformats.org/officeDocument/2006/relationships/image" Target="../media/image17.svg"/></Relationships>
</file>

<file path=ppt/slides/_rels/slide7.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2.jpeg"/><Relationship Id="rId7" Type="http://schemas.openxmlformats.org/officeDocument/2006/relationships/image" Target="../media/image9.svg"/><Relationship Id="rId2" Type="http://schemas.openxmlformats.org/officeDocument/2006/relationships/notesSlide" Target="../notesSlides/notesSlide7.xml"/><Relationship Id="rId1" Type="http://schemas.openxmlformats.org/officeDocument/2006/relationships/slideLayout" Target="../slideLayouts/slideLayout12.xml"/><Relationship Id="rId6" Type="http://schemas.openxmlformats.org/officeDocument/2006/relationships/image" Target="../media/image20.svg"/><Relationship Id="rId5" Type="http://schemas.openxmlformats.org/officeDocument/2006/relationships/image" Target="../media/image7.svg"/><Relationship Id="rId10" Type="http://schemas.openxmlformats.org/officeDocument/2006/relationships/image" Target="../media/image23.svg"/><Relationship Id="rId4" Type="http://schemas.openxmlformats.org/officeDocument/2006/relationships/image" Target="../media/image19.jpeg"/><Relationship Id="rId9" Type="http://schemas.openxmlformats.org/officeDocument/2006/relationships/image" Target="../media/image22.svg"/></Relationships>
</file>

<file path=ppt/slides/_rels/slide8.xml.rels><?xml version="1.0" encoding="UTF-8" standalone="yes"?>
<Relationships xmlns="http://schemas.openxmlformats.org/package/2006/relationships"><Relationship Id="rId8" Type="http://schemas.openxmlformats.org/officeDocument/2006/relationships/image" Target="../media/image7.svg"/><Relationship Id="rId3" Type="http://schemas.openxmlformats.org/officeDocument/2006/relationships/image" Target="../media/image2.jpeg"/><Relationship Id="rId7" Type="http://schemas.openxmlformats.org/officeDocument/2006/relationships/image" Target="../media/image27.jpeg"/><Relationship Id="rId2" Type="http://schemas.openxmlformats.org/officeDocument/2006/relationships/notesSlide" Target="../notesSlides/notesSlide8.xml"/><Relationship Id="rId1" Type="http://schemas.openxmlformats.org/officeDocument/2006/relationships/slideLayout" Target="../slideLayouts/slideLayout12.xml"/><Relationship Id="rId6" Type="http://schemas.openxmlformats.org/officeDocument/2006/relationships/image" Target="../media/image26.svg"/><Relationship Id="rId5" Type="http://schemas.openxmlformats.org/officeDocument/2006/relationships/image" Target="../media/image25.svg"/><Relationship Id="rId4" Type="http://schemas.openxmlformats.org/officeDocument/2006/relationships/image" Target="../media/image24.jpeg"/><Relationship Id="rId9" Type="http://schemas.openxmlformats.org/officeDocument/2006/relationships/image" Target="../media/image23.svg"/></Relationships>
</file>

<file path=ppt/slides/_rels/slide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9.xml"/><Relationship Id="rId1" Type="http://schemas.openxmlformats.org/officeDocument/2006/relationships/slideLayout" Target="../slideLayouts/slideLayout12.xml"/><Relationship Id="rId6" Type="http://schemas.openxmlformats.org/officeDocument/2006/relationships/image" Target="../media/image29.svg"/><Relationship Id="rId5" Type="http://schemas.openxmlformats.org/officeDocument/2006/relationships/image" Target="../media/image28.svg"/><Relationship Id="rId4" Type="http://schemas.openxmlformats.org/officeDocument/2006/relationships/image" Target="../media/image16.sv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0" y="0"/>
            <a:ext cx="12192000" cy="6858000"/>
          </a:xfrm>
          <a:prstGeom prst="roundRect">
            <a:avLst>
              <a:gd name="adj" fmla="val 0"/>
            </a:avLst>
          </a:prstGeom>
          <a:solidFill>
            <a:srgbClr val="000000">
              <a:alpha val="60000"/>
            </a:srgbClr>
          </a:solidFill>
          <a:ln w="25400" cap="flat" cmpd="sng">
            <a:noFill/>
            <a:prstDash val="solid"/>
            <a:round/>
          </a:ln>
        </p:spPr>
        <p:txBody>
          <a:bodyPr vert="horz" wrap="square" lIns="63500" tIns="63500" rIns="63500" bIns="63500" rtlCol="0" anchor="ctr"/>
          <a:lstStyle/>
          <a:p>
            <a:pPr algn="ctr">
              <a:defRPr/>
            </a:pPr>
            <a:endParaRPr/>
          </a:p>
        </p:txBody>
      </p:sp>
      <p:sp>
        <p:nvSpPr>
          <p:cNvPr id="3" name="AutoShape 3"/>
          <p:cNvSpPr/>
          <p:nvPr/>
        </p:nvSpPr>
        <p:spPr>
          <a:xfrm>
            <a:off x="0" y="1524000"/>
            <a:ext cx="12192000" cy="889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5200" b="1" i="0" u="none" strike="noStrike">
                <a:solidFill>
                  <a:srgbClr val="FFFFFF"/>
                </a:solidFill>
                <a:latin typeface="Noto Sans SC"/>
                <a:ea typeface="Noto Sans SC"/>
                <a:cs typeface="Noto Sans SC"/>
                <a:sym typeface="Noto Sans SC"/>
              </a:rPr>
              <a:t>专业设计编程工作站配置方案</a:t>
            </a:r>
            <a:endParaRPr lang="en-US" sz="1100"/>
          </a:p>
        </p:txBody>
      </p:sp>
      <p:sp>
        <p:nvSpPr>
          <p:cNvPr id="4" name="AutoShape 4"/>
          <p:cNvSpPr/>
          <p:nvPr/>
        </p:nvSpPr>
        <p:spPr>
          <a:xfrm>
            <a:off x="0" y="2603500"/>
            <a:ext cx="12192000" cy="508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2400" b="0" i="0" u="none" strike="noStrike">
                <a:solidFill>
                  <a:srgbClr val="FFFFFF">
                    <a:alpha val="90196"/>
                  </a:srgbClr>
                </a:solidFill>
                <a:latin typeface="Noto Sans SC"/>
                <a:ea typeface="Noto Sans SC"/>
                <a:cs typeface="Noto Sans SC"/>
                <a:sym typeface="Noto Sans SC"/>
              </a:rPr>
              <a:t>基于 AMD Zen5 架构的高能效创作平台</a:t>
            </a:r>
            <a:endParaRPr lang="en-US" sz="1100"/>
          </a:p>
        </p:txBody>
      </p:sp>
      <p:sp>
        <p:nvSpPr>
          <p:cNvPr id="5" name="AutoShape 5"/>
          <p:cNvSpPr/>
          <p:nvPr/>
        </p:nvSpPr>
        <p:spPr>
          <a:xfrm>
            <a:off x="2286000" y="3556000"/>
            <a:ext cx="7620000" cy="635000"/>
          </a:xfrm>
          <a:prstGeom prst="roundRect">
            <a:avLst>
              <a:gd name="adj" fmla="val 32000"/>
            </a:avLst>
          </a:prstGeom>
          <a:solidFill>
            <a:srgbClr val="3498DB">
              <a:alpha val="30000"/>
            </a:srgbClr>
          </a:solidFill>
          <a:ln w="12700" cap="flat" cmpd="sng">
            <a:solidFill>
              <a:srgbClr val="3498DB">
                <a:alpha val="60000"/>
              </a:srgbClr>
            </a:solidFill>
            <a:prstDash val="solid"/>
            <a:round/>
          </a:ln>
        </p:spPr>
        <p:txBody>
          <a:bodyPr vert="horz" wrap="square" lIns="63500" tIns="63500" rIns="63500" bIns="63500" rtlCol="0" anchor="ctr"/>
          <a:lstStyle/>
          <a:p>
            <a:pPr algn="ctr">
              <a:defRPr/>
            </a:pPr>
            <a:endParaRPr/>
          </a:p>
        </p:txBody>
      </p:sp>
      <p:sp>
        <p:nvSpPr>
          <p:cNvPr id="6" name="AutoShape 6"/>
          <p:cNvSpPr/>
          <p:nvPr/>
        </p:nvSpPr>
        <p:spPr>
          <a:xfrm>
            <a:off x="2286000" y="3556000"/>
            <a:ext cx="7620000" cy="635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1600" b="0" i="0" u="none" strike="noStrike">
                <a:solidFill>
                  <a:srgbClr val="FFFFFF"/>
                </a:solidFill>
                <a:latin typeface="Noto Sans SC"/>
                <a:ea typeface="Noto Sans SC"/>
                <a:cs typeface="Noto Sans SC"/>
                <a:sym typeface="Noto Sans SC"/>
              </a:rPr>
              <a:t>核心配置：AMD Ryzen 7 9700X | NVIDIA RTX 5060Ti | DDR5-6000 32GB</a:t>
            </a:r>
            <a:endParaRPr lang="en-US" sz="1100"/>
          </a:p>
        </p:txBody>
      </p:sp>
      <p:sp>
        <p:nvSpPr>
          <p:cNvPr id="7" name="AutoShape 7"/>
          <p:cNvSpPr/>
          <p:nvPr/>
        </p:nvSpPr>
        <p:spPr>
          <a:xfrm>
            <a:off x="3556000" y="4572000"/>
            <a:ext cx="5080000" cy="635000"/>
          </a:xfrm>
          <a:prstGeom prst="roundRect">
            <a:avLst>
              <a:gd name="adj" fmla="val 32000"/>
            </a:avLst>
          </a:prstGeom>
          <a:solidFill>
            <a:srgbClr val="3498DB">
              <a:alpha val="30000"/>
            </a:srgbClr>
          </a:solidFill>
          <a:ln w="12700" cap="flat" cmpd="sng">
            <a:solidFill>
              <a:srgbClr val="3498DB">
                <a:alpha val="60000"/>
              </a:srgbClr>
            </a:solidFill>
            <a:prstDash val="solid"/>
            <a:round/>
          </a:ln>
        </p:spPr>
        <p:txBody>
          <a:bodyPr vert="horz" wrap="square" lIns="63500" tIns="63500" rIns="63500" bIns="63500" rtlCol="0" anchor="ctr"/>
          <a:lstStyle/>
          <a:p>
            <a:pPr algn="ctr">
              <a:defRPr/>
            </a:pPr>
            <a:endParaRPr/>
          </a:p>
        </p:txBody>
      </p:sp>
      <p:sp>
        <p:nvSpPr>
          <p:cNvPr id="8" name="AutoShape 8"/>
          <p:cNvSpPr/>
          <p:nvPr/>
        </p:nvSpPr>
        <p:spPr>
          <a:xfrm>
            <a:off x="3556000" y="4572000"/>
            <a:ext cx="5080000" cy="635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1800" b="1" i="0" u="none" strike="noStrike">
                <a:solidFill>
                  <a:srgbClr val="FFFFFF"/>
                </a:solidFill>
                <a:latin typeface="Noto Sans SC"/>
                <a:ea typeface="Noto Sans SC"/>
                <a:cs typeface="Noto Sans SC"/>
                <a:sym typeface="Noto Sans SC"/>
              </a:rPr>
              <a:t>预算参考区间：8000 - 12000 元</a:t>
            </a:r>
            <a:endParaRPr lang="en-US" sz="1100"/>
          </a:p>
        </p:txBody>
      </p:sp>
      <p:sp>
        <p:nvSpPr>
          <p:cNvPr id="9" name="AutoShape 9"/>
          <p:cNvSpPr/>
          <p:nvPr/>
        </p:nvSpPr>
        <p:spPr>
          <a:xfrm>
            <a:off x="0" y="5588000"/>
            <a:ext cx="12192000" cy="381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zh-CN" altLang="en-US" sz="1400" b="0" i="0" u="none" strike="noStrike" dirty="0">
                <a:solidFill>
                  <a:srgbClr val="FFFFFF">
                    <a:alpha val="80000"/>
                  </a:srgbClr>
                </a:solidFill>
                <a:latin typeface="Noto Sans SC"/>
                <a:ea typeface="Noto Sans SC"/>
                <a:cs typeface="Noto Sans SC"/>
                <a:sym typeface="Noto Sans SC"/>
              </a:rPr>
              <a:t>小组</a:t>
            </a:r>
            <a:r>
              <a:rPr lang="en-US" sz="1400" b="0" i="0" u="none" strike="noStrike" dirty="0">
                <a:solidFill>
                  <a:srgbClr val="FFFFFF">
                    <a:alpha val="80000"/>
                  </a:srgbClr>
                </a:solidFill>
                <a:latin typeface="Noto Sans SC"/>
                <a:ea typeface="Noto Sans SC"/>
                <a:cs typeface="Noto Sans SC"/>
                <a:sym typeface="Noto Sans SC"/>
              </a:rPr>
              <a:t>：[</a:t>
            </a:r>
            <a:r>
              <a:rPr lang="zh-CN" altLang="en-US" sz="1400" b="0" i="0" u="none" strike="noStrike" dirty="0">
                <a:solidFill>
                  <a:srgbClr val="FFFFFF">
                    <a:alpha val="80000"/>
                  </a:srgbClr>
                </a:solidFill>
                <a:latin typeface="Noto Sans SC"/>
                <a:ea typeface="Noto Sans SC"/>
                <a:cs typeface="Noto Sans SC"/>
                <a:sym typeface="Noto Sans SC"/>
              </a:rPr>
              <a:t>第</a:t>
            </a:r>
            <a:r>
              <a:rPr lang="en-US" altLang="zh-CN" sz="1400" b="0" i="0" u="none" strike="noStrike" dirty="0">
                <a:solidFill>
                  <a:srgbClr val="FFFFFF">
                    <a:alpha val="80000"/>
                  </a:srgbClr>
                </a:solidFill>
                <a:latin typeface="Noto Sans SC"/>
                <a:ea typeface="Noto Sans SC"/>
                <a:cs typeface="Noto Sans SC"/>
                <a:sym typeface="Noto Sans SC"/>
              </a:rPr>
              <a:t>3</a:t>
            </a:r>
            <a:r>
              <a:rPr lang="zh-CN" altLang="en-US" sz="1400" b="0" i="0" u="none" strike="noStrike" dirty="0">
                <a:solidFill>
                  <a:srgbClr val="FFFFFF">
                    <a:alpha val="80000"/>
                  </a:srgbClr>
                </a:solidFill>
                <a:latin typeface="Noto Sans SC"/>
                <a:ea typeface="Noto Sans SC"/>
                <a:cs typeface="Noto Sans SC"/>
                <a:sym typeface="Noto Sans SC"/>
              </a:rPr>
              <a:t>组</a:t>
            </a:r>
            <a:r>
              <a:rPr lang="en-US" sz="1400" b="0" i="0" u="none" strike="noStrike" dirty="0">
                <a:solidFill>
                  <a:srgbClr val="FFFFFF">
                    <a:alpha val="80000"/>
                  </a:srgbClr>
                </a:solidFill>
                <a:latin typeface="Noto Sans SC"/>
                <a:ea typeface="Noto Sans SC"/>
                <a:cs typeface="Noto Sans SC"/>
                <a:sym typeface="Noto Sans SC"/>
              </a:rPr>
              <a:t>]</a:t>
            </a:r>
            <a:endParaRPr lang="en-US" sz="1100" dirty="0"/>
          </a:p>
        </p:txBody>
      </p:sp>
      <p:sp>
        <p:nvSpPr>
          <p:cNvPr id="10" name="AutoShape 10"/>
          <p:cNvSpPr/>
          <p:nvPr/>
        </p:nvSpPr>
        <p:spPr>
          <a:xfrm>
            <a:off x="0" y="6032500"/>
            <a:ext cx="12192000" cy="381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1400" b="0" i="0" u="none" strike="noStrike" dirty="0">
                <a:solidFill>
                  <a:srgbClr val="FFFFFF">
                    <a:alpha val="80000"/>
                  </a:srgbClr>
                </a:solidFill>
                <a:latin typeface="Noto Sans SC"/>
                <a:ea typeface="Noto Sans SC"/>
                <a:cs typeface="Noto Sans SC"/>
                <a:sym typeface="Noto Sans SC"/>
              </a:rPr>
              <a:t>日期：2026年4月14</a:t>
            </a:r>
            <a:r>
              <a:rPr lang="zh-CN" altLang="en-US" sz="1400" b="0" i="0" u="none" strike="noStrike" dirty="0">
                <a:solidFill>
                  <a:srgbClr val="FFFFFF">
                    <a:alpha val="80000"/>
                  </a:srgbClr>
                </a:solidFill>
                <a:latin typeface="Noto Sans SC"/>
                <a:ea typeface="Noto Sans SC"/>
                <a:cs typeface="Noto Sans SC"/>
                <a:sym typeface="Noto Sans SC"/>
              </a:rPr>
              <a:t>日</a:t>
            </a:r>
            <a:endParaRPr lang="en-US" sz="11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0" y="0"/>
            <a:ext cx="12192000" cy="6858000"/>
          </a:xfrm>
          <a:prstGeom prst="roundRect">
            <a:avLst>
              <a:gd name="adj" fmla="val 0"/>
            </a:avLst>
          </a:prstGeom>
          <a:solidFill>
            <a:srgbClr val="000000">
              <a:alpha val="40000"/>
            </a:srgbClr>
          </a:solidFill>
          <a:ln w="25400" cap="flat" cmpd="sng">
            <a:noFill/>
            <a:prstDash val="solid"/>
            <a:round/>
          </a:ln>
        </p:spPr>
        <p:txBody>
          <a:bodyPr vert="horz" wrap="square" lIns="63500" tIns="63500" rIns="63500" bIns="63500" rtlCol="0" anchor="ctr"/>
          <a:lstStyle/>
          <a:p>
            <a:pPr algn="ctr">
              <a:defRPr/>
            </a:pPr>
            <a:endParaRPr/>
          </a:p>
        </p:txBody>
      </p:sp>
      <p:sp>
        <p:nvSpPr>
          <p:cNvPr id="3" name="AutoShape 3"/>
          <p:cNvSpPr/>
          <p:nvPr/>
        </p:nvSpPr>
        <p:spPr>
          <a:xfrm>
            <a:off x="762000" y="635000"/>
            <a:ext cx="50800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200" b="1" i="0" u="none" strike="noStrike">
                <a:solidFill>
                  <a:srgbClr val="FFFFFF"/>
                </a:solidFill>
                <a:latin typeface="Noto Sans SC"/>
                <a:ea typeface="Noto Sans SC"/>
                <a:cs typeface="Noto Sans SC"/>
                <a:sym typeface="Noto Sans SC"/>
              </a:rPr>
              <a:t>外设与风道设计</a:t>
            </a:r>
            <a:endParaRPr lang="en-US" sz="1100"/>
          </a:p>
        </p:txBody>
      </p:sp>
      <p:sp>
        <p:nvSpPr>
          <p:cNvPr id="4" name="AutoShape 4"/>
          <p:cNvSpPr/>
          <p:nvPr/>
        </p:nvSpPr>
        <p:spPr>
          <a:xfrm>
            <a:off x="762000" y="1524000"/>
            <a:ext cx="5207000" cy="4826000"/>
          </a:xfrm>
          <a:prstGeom prst="roundRect">
            <a:avLst>
              <a:gd name="adj" fmla="val 3157"/>
            </a:avLst>
          </a:prstGeom>
          <a:solidFill>
            <a:srgbClr val="FFFFFF">
              <a:alpha val="8000"/>
            </a:srgbClr>
          </a:solidFill>
          <a:ln w="12700" cap="flat" cmpd="sng">
            <a:solidFill>
              <a:srgbClr val="3498DB">
                <a:alpha val="30000"/>
              </a:srgbClr>
            </a:solidFill>
            <a:prstDash val="solid"/>
            <a:round/>
          </a:ln>
        </p:spPr>
        <p:txBody>
          <a:bodyPr vert="horz" wrap="square" lIns="63500" tIns="63500" rIns="63500" bIns="63500" rtlCol="0" anchor="ctr"/>
          <a:lstStyle/>
          <a:p>
            <a:pPr algn="ctr">
              <a:defRPr/>
            </a:pPr>
            <a:endParaRPr/>
          </a:p>
        </p:txBody>
      </p:sp>
      <p:sp>
        <p:nvSpPr>
          <p:cNvPr id="5" name="AutoShape 5"/>
          <p:cNvSpPr/>
          <p:nvPr/>
        </p:nvSpPr>
        <p:spPr>
          <a:xfrm>
            <a:off x="1016000" y="1778000"/>
            <a:ext cx="4699000" cy="1714500"/>
          </a:xfrm>
          <a:prstGeom prst="roundRect">
            <a:avLst>
              <a:gd name="adj" fmla="val 5925"/>
            </a:avLst>
          </a:prstGeom>
          <a:solidFill>
            <a:srgbClr val="3498DB">
              <a:alpha val="15000"/>
            </a:srgbClr>
          </a:solidFill>
          <a:ln w="25400" cap="flat" cmpd="sng">
            <a:noFill/>
            <a:prstDash val="solid"/>
            <a:round/>
          </a:ln>
        </p:spPr>
        <p:txBody>
          <a:bodyPr vert="horz" wrap="square" lIns="63500" tIns="63500" rIns="63500" bIns="63500" rtlCol="0" anchor="ctr"/>
          <a:lstStyle/>
          <a:p>
            <a:pPr algn="ctr">
              <a:defRPr/>
            </a:pPr>
            <a:endParaRPr/>
          </a:p>
        </p:txBody>
      </p:sp>
      <p:pic>
        <p:nvPicPr>
          <p:cNvPr id="6" name="Picture 6"/>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206500" y="1968500"/>
            <a:ext cx="457200" cy="457200"/>
          </a:xfrm>
          <a:prstGeom prst="rect">
            <a:avLst/>
          </a:prstGeom>
        </p:spPr>
      </p:pic>
      <p:sp>
        <p:nvSpPr>
          <p:cNvPr id="7" name="AutoShape 7"/>
          <p:cNvSpPr/>
          <p:nvPr/>
        </p:nvSpPr>
        <p:spPr>
          <a:xfrm>
            <a:off x="1841500" y="1930400"/>
            <a:ext cx="3810000" cy="3302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1" i="0" u="none" strike="noStrike">
                <a:solidFill>
                  <a:srgbClr val="FFFFFF"/>
                </a:solidFill>
                <a:latin typeface="Noto Sans SC"/>
                <a:ea typeface="Noto Sans SC"/>
                <a:cs typeface="Noto Sans SC"/>
                <a:sym typeface="Noto Sans SC"/>
              </a:rPr>
              <a:t>HKC 23.8英寸 240Hz FastIPS</a:t>
            </a:r>
            <a:endParaRPr lang="en-US" sz="1100"/>
          </a:p>
        </p:txBody>
      </p:sp>
      <p:sp>
        <p:nvSpPr>
          <p:cNvPr id="8" name="AutoShape 8"/>
          <p:cNvSpPr/>
          <p:nvPr/>
        </p:nvSpPr>
        <p:spPr>
          <a:xfrm>
            <a:off x="1841500" y="2387600"/>
            <a:ext cx="3810000" cy="508000"/>
          </a:xfrm>
          <a:prstGeom prst="rect">
            <a:avLst/>
          </a:prstGeom>
          <a:noFill/>
          <a:ln w="12700" cap="flat" cmpd="sng">
            <a:noFill/>
            <a:prstDash val="solid"/>
            <a:round/>
          </a:ln>
        </p:spPr>
        <p:txBody>
          <a:bodyPr vert="horz" wrap="square" lIns="0" tIns="0" rIns="0" bIns="0" rtlCol="0" anchor="ctr" anchorCtr="0"/>
          <a:lstStyle/>
          <a:p>
            <a:pPr indent="0" algn="l">
              <a:lnSpc>
                <a:spcPct val="108333"/>
              </a:lnSpc>
              <a:defRPr/>
            </a:pPr>
            <a:r>
              <a:rPr lang="en-US" sz="1200" b="0" i="0" u="none" strike="noStrike" dirty="0">
                <a:solidFill>
                  <a:srgbClr val="E6E6E6"/>
                </a:solidFill>
                <a:latin typeface="Noto Sans SC"/>
                <a:ea typeface="Noto Sans SC"/>
                <a:cs typeface="Noto Sans SC"/>
                <a:sym typeface="Noto Sans SC"/>
              </a:rPr>
              <a:t>核心参数：1080P /</a:t>
            </a:r>
            <a:r>
              <a:rPr lang="en-US" sz="1200" b="1" i="0" u="none" strike="noStrike" dirty="0">
                <a:solidFill>
                  <a:srgbClr val="3498DB"/>
                </a:solidFill>
                <a:latin typeface="Noto Sans SC"/>
                <a:ea typeface="Noto Sans SC"/>
                <a:cs typeface="Noto Sans SC"/>
                <a:sym typeface="Noto Sans SC"/>
              </a:rPr>
              <a:t>240Hz / 1ms</a:t>
            </a:r>
            <a:r>
              <a:rPr lang="en-US" sz="1200" b="0" i="0" u="none" strike="noStrike" dirty="0">
                <a:solidFill>
                  <a:srgbClr val="E6E6E6"/>
                </a:solidFill>
                <a:latin typeface="Noto Sans SC"/>
                <a:ea typeface="Noto Sans SC"/>
                <a:cs typeface="Noto Sans SC"/>
                <a:sym typeface="Noto Sans SC"/>
              </a:rPr>
              <a:t>/ HDR400，兼顾流畅度与色彩表现</a:t>
            </a:r>
            <a:endParaRPr lang="en-US" sz="1100" dirty="0"/>
          </a:p>
        </p:txBody>
      </p:sp>
      <p:sp>
        <p:nvSpPr>
          <p:cNvPr id="9" name="AutoShape 9"/>
          <p:cNvSpPr/>
          <p:nvPr/>
        </p:nvSpPr>
        <p:spPr>
          <a:xfrm>
            <a:off x="1841500" y="2984500"/>
            <a:ext cx="3810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100" b="0" i="0" u="none" strike="noStrike" dirty="0">
                <a:solidFill>
                  <a:srgbClr val="B4B4B4"/>
                </a:solidFill>
                <a:latin typeface="Noto Sans SC"/>
                <a:ea typeface="Noto Sans SC"/>
                <a:cs typeface="Noto Sans SC"/>
                <a:sym typeface="Noto Sans SC"/>
              </a:rPr>
              <a:t>注：为控制预算的</a:t>
            </a:r>
            <a:r>
              <a:rPr lang="en-US" sz="1100" b="1" i="0" u="none" strike="noStrike" dirty="0">
                <a:solidFill>
                  <a:srgbClr val="F1C40F"/>
                </a:solidFill>
                <a:latin typeface="Noto Sans SC"/>
                <a:ea typeface="Noto Sans SC"/>
                <a:cs typeface="Noto Sans SC"/>
                <a:sym typeface="Noto Sans SC"/>
              </a:rPr>
              <a:t>妥协项</a:t>
            </a:r>
            <a:r>
              <a:rPr lang="en-US" sz="1100" b="0" i="0" u="none" strike="noStrike" dirty="0">
                <a:solidFill>
                  <a:srgbClr val="B4B4B4"/>
                </a:solidFill>
                <a:latin typeface="Noto Sans SC"/>
                <a:ea typeface="Noto Sans SC"/>
                <a:cs typeface="Noto Sans SC"/>
                <a:sym typeface="Noto Sans SC"/>
              </a:rPr>
              <a:t>，建议后期升级至27英寸2K专业屏</a:t>
            </a:r>
            <a:endParaRPr lang="en-US" sz="1100" dirty="0"/>
          </a:p>
        </p:txBody>
      </p:sp>
      <p:sp>
        <p:nvSpPr>
          <p:cNvPr id="10" name="AutoShape 10"/>
          <p:cNvSpPr/>
          <p:nvPr/>
        </p:nvSpPr>
        <p:spPr>
          <a:xfrm>
            <a:off x="1016000" y="3683000"/>
            <a:ext cx="4699000" cy="2032000"/>
          </a:xfrm>
          <a:prstGeom prst="roundRect">
            <a:avLst>
              <a:gd name="adj" fmla="val 5000"/>
            </a:avLst>
          </a:prstGeom>
          <a:solidFill>
            <a:srgbClr val="3498DB">
              <a:alpha val="15000"/>
            </a:srgbClr>
          </a:solidFill>
          <a:ln w="25400" cap="flat" cmpd="sng">
            <a:noFill/>
            <a:prstDash val="solid"/>
            <a:round/>
          </a:ln>
        </p:spPr>
        <p:txBody>
          <a:bodyPr vert="horz" wrap="square" lIns="63500" tIns="63500" rIns="63500" bIns="63500" rtlCol="0" anchor="ctr"/>
          <a:lstStyle/>
          <a:p>
            <a:pPr algn="ctr">
              <a:defRPr/>
            </a:pPr>
            <a:endParaRPr/>
          </a:p>
        </p:txBody>
      </p:sp>
      <p:pic>
        <p:nvPicPr>
          <p:cNvPr id="11" name="Picture 11"/>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206500" y="3873500"/>
            <a:ext cx="457200" cy="457200"/>
          </a:xfrm>
          <a:prstGeom prst="rect">
            <a:avLst/>
          </a:prstGeom>
        </p:spPr>
      </p:pic>
      <p:sp>
        <p:nvSpPr>
          <p:cNvPr id="12" name="AutoShape 12"/>
          <p:cNvSpPr/>
          <p:nvPr/>
        </p:nvSpPr>
        <p:spPr>
          <a:xfrm>
            <a:off x="1841500" y="3835400"/>
            <a:ext cx="3810000" cy="3302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1" i="0" u="none" strike="noStrike">
                <a:solidFill>
                  <a:srgbClr val="FFFFFF"/>
                </a:solidFill>
                <a:latin typeface="Noto Sans SC"/>
                <a:ea typeface="Noto Sans SC"/>
                <a:cs typeface="Noto Sans SC"/>
                <a:sym typeface="Noto Sans SC"/>
              </a:rPr>
              <a:t>高性价比键鼠组合</a:t>
            </a:r>
            <a:endParaRPr lang="en-US" sz="1100"/>
          </a:p>
        </p:txBody>
      </p:sp>
      <p:sp>
        <p:nvSpPr>
          <p:cNvPr id="13" name="AutoShape 13"/>
          <p:cNvSpPr/>
          <p:nvPr/>
        </p:nvSpPr>
        <p:spPr>
          <a:xfrm>
            <a:off x="1841500" y="4318000"/>
            <a:ext cx="3810000" cy="635000"/>
          </a:xfrm>
          <a:prstGeom prst="rect">
            <a:avLst/>
          </a:prstGeom>
          <a:noFill/>
          <a:ln w="12700" cap="flat" cmpd="sng">
            <a:noFill/>
            <a:prstDash val="solid"/>
            <a:round/>
          </a:ln>
        </p:spPr>
        <p:txBody>
          <a:bodyPr vert="horz" wrap="square" lIns="0" tIns="0" rIns="0" bIns="0" rtlCol="0" anchor="ctr" anchorCtr="0"/>
          <a:lstStyle/>
          <a:p>
            <a:pPr indent="0" algn="l">
              <a:lnSpc>
                <a:spcPct val="108333"/>
              </a:lnSpc>
              <a:defRPr/>
            </a:pPr>
            <a:r>
              <a:rPr lang="en-US" sz="1200" b="1" i="0" u="none" strike="noStrike" dirty="0" err="1">
                <a:solidFill>
                  <a:srgbClr val="3498DB"/>
                </a:solidFill>
                <a:latin typeface="Noto Sans SC"/>
                <a:ea typeface="Noto Sans SC"/>
                <a:cs typeface="Noto Sans SC"/>
                <a:sym typeface="Noto Sans SC"/>
              </a:rPr>
              <a:t>迈从</a:t>
            </a:r>
            <a:r>
              <a:rPr lang="en-US" sz="1200" b="1" i="0" u="none" strike="noStrike" dirty="0">
                <a:solidFill>
                  <a:srgbClr val="3498DB"/>
                </a:solidFill>
                <a:latin typeface="Noto Sans SC"/>
                <a:ea typeface="Noto Sans SC"/>
                <a:cs typeface="Noto Sans SC"/>
                <a:sym typeface="Noto Sans SC"/>
              </a:rPr>
              <a:t> G87 键盘：</a:t>
            </a:r>
            <a:r>
              <a:rPr lang="en-US" sz="1200" b="0" i="0" u="none" strike="noStrike" dirty="0">
                <a:solidFill>
                  <a:srgbClr val="E6E6E6"/>
                </a:solidFill>
                <a:latin typeface="Noto Sans SC"/>
                <a:ea typeface="Noto Sans SC"/>
                <a:cs typeface="Noto Sans SC"/>
                <a:sym typeface="Noto Sans SC"/>
              </a:rPr>
              <a:t>87键紧凑布局，三模连接，支持热插拔与Gasket结构，手感优秀</a:t>
            </a:r>
            <a:endParaRPr lang="en-US" sz="1100" dirty="0"/>
          </a:p>
        </p:txBody>
      </p:sp>
      <p:sp>
        <p:nvSpPr>
          <p:cNvPr id="14" name="AutoShape 14"/>
          <p:cNvSpPr/>
          <p:nvPr/>
        </p:nvSpPr>
        <p:spPr>
          <a:xfrm>
            <a:off x="1841500" y="5080000"/>
            <a:ext cx="3810000" cy="508000"/>
          </a:xfrm>
          <a:prstGeom prst="rect">
            <a:avLst/>
          </a:prstGeom>
          <a:noFill/>
          <a:ln w="12700" cap="flat" cmpd="sng">
            <a:noFill/>
            <a:prstDash val="solid"/>
            <a:round/>
          </a:ln>
        </p:spPr>
        <p:txBody>
          <a:bodyPr vert="horz" wrap="square" lIns="0" tIns="0" rIns="0" bIns="0" rtlCol="0" anchor="ctr" anchorCtr="0"/>
          <a:lstStyle/>
          <a:p>
            <a:pPr indent="0" algn="l">
              <a:lnSpc>
                <a:spcPct val="108333"/>
              </a:lnSpc>
              <a:defRPr/>
            </a:pPr>
            <a:r>
              <a:rPr lang="en-US" sz="1200" b="1" i="0" u="none" strike="noStrike" dirty="0" err="1">
                <a:solidFill>
                  <a:srgbClr val="3498DB"/>
                </a:solidFill>
                <a:latin typeface="Noto Sans SC"/>
                <a:ea typeface="Noto Sans SC"/>
                <a:cs typeface="Noto Sans SC"/>
                <a:sym typeface="Noto Sans SC"/>
              </a:rPr>
              <a:t>罗技</a:t>
            </a:r>
            <a:r>
              <a:rPr lang="en-US" sz="1200" b="1" i="0" u="none" strike="noStrike" dirty="0">
                <a:solidFill>
                  <a:srgbClr val="3498DB"/>
                </a:solidFill>
                <a:latin typeface="Noto Sans SC"/>
                <a:ea typeface="Noto Sans SC"/>
                <a:cs typeface="Noto Sans SC"/>
                <a:sym typeface="Noto Sans SC"/>
              </a:rPr>
              <a:t> G102 鼠标：</a:t>
            </a:r>
            <a:r>
              <a:rPr lang="en-US" sz="1200" b="0" i="0" u="none" strike="noStrike" dirty="0">
                <a:solidFill>
                  <a:srgbClr val="E6E6E6"/>
                </a:solidFill>
                <a:latin typeface="Noto Sans SC"/>
                <a:ea typeface="Noto Sans SC"/>
                <a:cs typeface="Noto Sans SC"/>
                <a:sym typeface="Noto Sans SC"/>
              </a:rPr>
              <a:t>8000DPI传感器，6键可编程，轻量化设计适合长时间办公</a:t>
            </a:r>
            <a:endParaRPr lang="en-US" sz="1100" dirty="0"/>
          </a:p>
        </p:txBody>
      </p:sp>
      <p:sp>
        <p:nvSpPr>
          <p:cNvPr id="15" name="AutoShape 15"/>
          <p:cNvSpPr/>
          <p:nvPr/>
        </p:nvSpPr>
        <p:spPr>
          <a:xfrm>
            <a:off x="6223000" y="1524000"/>
            <a:ext cx="5207000" cy="4826000"/>
          </a:xfrm>
          <a:prstGeom prst="roundRect">
            <a:avLst>
              <a:gd name="adj" fmla="val 3157"/>
            </a:avLst>
          </a:prstGeom>
          <a:solidFill>
            <a:srgbClr val="FFFFFF">
              <a:alpha val="8000"/>
            </a:srgbClr>
          </a:solidFill>
          <a:ln w="12700" cap="flat" cmpd="sng">
            <a:solidFill>
              <a:srgbClr val="3498DB">
                <a:alpha val="30000"/>
              </a:srgbClr>
            </a:solidFill>
            <a:prstDash val="solid"/>
            <a:round/>
          </a:ln>
        </p:spPr>
        <p:txBody>
          <a:bodyPr vert="horz" wrap="square" lIns="63500" tIns="63500" rIns="63500" bIns="63500" rtlCol="0" anchor="ctr"/>
          <a:lstStyle/>
          <a:p>
            <a:pPr algn="ctr">
              <a:defRPr/>
            </a:pPr>
            <a:endParaRPr/>
          </a:p>
        </p:txBody>
      </p:sp>
      <p:pic>
        <p:nvPicPr>
          <p:cNvPr id="16" name="Picture 16"/>
          <p:cNvPicPr>
            <a:picLocks noChangeAspect="1"/>
          </p:cNvPicPr>
          <p:nvPr/>
        </p:nvPicPr>
        <p:blipFill>
          <a:blip r:embed="rId6"/>
          <a:srcRect t="4354" b="4354"/>
          <a:stretch>
            <a:fillRect/>
          </a:stretch>
        </p:blipFill>
        <p:spPr>
          <a:xfrm>
            <a:off x="6477000" y="1778000"/>
            <a:ext cx="4699000" cy="2413000"/>
          </a:xfrm>
          <a:prstGeom prst="roundRect">
            <a:avLst>
              <a:gd name="adj" fmla="val 4210"/>
            </a:avLst>
          </a:prstGeom>
          <a:noFill/>
          <a:ln w="25400" cap="flat" cmpd="sng">
            <a:noFill/>
            <a:prstDash val="solid"/>
            <a:round/>
          </a:ln>
          <a:effectLst>
            <a:outerShdw blurRad="127000" dist="50800" dir="2700000" algn="tl" rotWithShape="0">
              <a:srgbClr val="000000">
                <a:alpha val="30000"/>
              </a:srgbClr>
            </a:outerShdw>
          </a:effectLst>
        </p:spPr>
      </p:pic>
      <p:sp>
        <p:nvSpPr>
          <p:cNvPr id="17" name="AutoShape 17"/>
          <p:cNvSpPr/>
          <p:nvPr/>
        </p:nvSpPr>
        <p:spPr>
          <a:xfrm>
            <a:off x="6477000" y="4445000"/>
            <a:ext cx="4699000" cy="1651000"/>
          </a:xfrm>
          <a:prstGeom prst="roundRect">
            <a:avLst>
              <a:gd name="adj" fmla="val 6153"/>
            </a:avLst>
          </a:prstGeom>
          <a:solidFill>
            <a:srgbClr val="3498DB">
              <a:alpha val="15000"/>
            </a:srgbClr>
          </a:solidFill>
          <a:ln w="25400" cap="flat" cmpd="sng">
            <a:noFill/>
            <a:prstDash val="solid"/>
            <a:round/>
          </a:ln>
        </p:spPr>
        <p:txBody>
          <a:bodyPr vert="horz" wrap="square" lIns="63500" tIns="63500" rIns="63500" bIns="63500" rtlCol="0" anchor="ctr"/>
          <a:lstStyle/>
          <a:p>
            <a:pPr algn="ctr">
              <a:defRPr/>
            </a:pPr>
            <a:endParaRPr/>
          </a:p>
        </p:txBody>
      </p:sp>
      <p:pic>
        <p:nvPicPr>
          <p:cNvPr id="18" name="Picture 18"/>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6667500" y="4635500"/>
            <a:ext cx="457200" cy="457200"/>
          </a:xfrm>
          <a:prstGeom prst="rect">
            <a:avLst/>
          </a:prstGeom>
        </p:spPr>
      </p:pic>
      <p:sp>
        <p:nvSpPr>
          <p:cNvPr id="19" name="AutoShape 19"/>
          <p:cNvSpPr/>
          <p:nvPr/>
        </p:nvSpPr>
        <p:spPr>
          <a:xfrm>
            <a:off x="7366000" y="4597400"/>
            <a:ext cx="3683000" cy="3302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1" i="0" u="none" strike="noStrike">
                <a:solidFill>
                  <a:srgbClr val="FFFFFF"/>
                </a:solidFill>
                <a:latin typeface="Noto Sans SC"/>
                <a:ea typeface="Noto Sans SC"/>
                <a:cs typeface="Noto Sans SC"/>
                <a:sym typeface="Noto Sans SC"/>
              </a:rPr>
              <a:t>风道设计核心逻辑</a:t>
            </a:r>
            <a:endParaRPr lang="en-US" sz="1100"/>
          </a:p>
        </p:txBody>
      </p:sp>
      <p:sp>
        <p:nvSpPr>
          <p:cNvPr id="20" name="AutoShape 20"/>
          <p:cNvSpPr/>
          <p:nvPr/>
        </p:nvSpPr>
        <p:spPr>
          <a:xfrm>
            <a:off x="7366000" y="5080000"/>
            <a:ext cx="3683000" cy="508000"/>
          </a:xfrm>
          <a:prstGeom prst="rect">
            <a:avLst/>
          </a:prstGeom>
          <a:noFill/>
          <a:ln w="12700" cap="flat" cmpd="sng">
            <a:noFill/>
            <a:prstDash val="solid"/>
            <a:round/>
          </a:ln>
        </p:spPr>
        <p:txBody>
          <a:bodyPr vert="horz" wrap="square" lIns="0" tIns="0" rIns="0" bIns="0" rtlCol="0" anchor="ctr" anchorCtr="0"/>
          <a:lstStyle/>
          <a:p>
            <a:pPr indent="0" algn="l">
              <a:lnSpc>
                <a:spcPct val="108333"/>
              </a:lnSpc>
              <a:defRPr/>
            </a:pPr>
            <a:r>
              <a:rPr lang="en-US" sz="1200" b="0" i="0" u="none" strike="noStrike" dirty="0" err="1">
                <a:solidFill>
                  <a:srgbClr val="E6E6E6"/>
                </a:solidFill>
                <a:latin typeface="Noto Sans SC"/>
                <a:ea typeface="Noto Sans SC"/>
                <a:cs typeface="Noto Sans SC"/>
                <a:sym typeface="Noto Sans SC"/>
              </a:rPr>
              <a:t>遵循</a:t>
            </a:r>
            <a:r>
              <a:rPr lang="en-US" sz="1200" b="1" i="0" u="none" strike="noStrike" dirty="0" err="1">
                <a:solidFill>
                  <a:srgbClr val="3498DB"/>
                </a:solidFill>
                <a:latin typeface="Noto Sans SC"/>
                <a:ea typeface="Noto Sans SC"/>
                <a:cs typeface="Noto Sans SC"/>
                <a:sym typeface="Noto Sans SC"/>
              </a:rPr>
              <a:t>“下进上出，前进后出”</a:t>
            </a:r>
            <a:r>
              <a:rPr lang="en-US" sz="1200" b="0" i="0" u="none" strike="noStrike" dirty="0" err="1">
                <a:solidFill>
                  <a:srgbClr val="E6E6E6"/>
                </a:solidFill>
                <a:latin typeface="Noto Sans SC"/>
                <a:ea typeface="Noto Sans SC"/>
                <a:cs typeface="Noto Sans SC"/>
                <a:sym typeface="Noto Sans SC"/>
              </a:rPr>
              <a:t>原则，底部</a:t>
            </a:r>
            <a:r>
              <a:rPr lang="en-US" sz="1200" b="0" i="0" u="none" strike="noStrike" dirty="0">
                <a:solidFill>
                  <a:srgbClr val="E6E6E6"/>
                </a:solidFill>
                <a:latin typeface="Noto Sans SC"/>
                <a:ea typeface="Noto Sans SC"/>
                <a:cs typeface="Noto Sans SC"/>
                <a:sym typeface="Noto Sans SC"/>
              </a:rPr>
              <a:t>/</a:t>
            </a:r>
            <a:r>
              <a:rPr lang="en-US" sz="1200" b="0" i="0" u="none" strike="noStrike" dirty="0" err="1">
                <a:solidFill>
                  <a:srgbClr val="E6E6E6"/>
                </a:solidFill>
                <a:latin typeface="Noto Sans SC"/>
                <a:ea typeface="Noto Sans SC"/>
                <a:cs typeface="Noto Sans SC"/>
                <a:sym typeface="Noto Sans SC"/>
              </a:rPr>
              <a:t>前部进风，顶部</a:t>
            </a:r>
            <a:r>
              <a:rPr lang="en-US" sz="1200" b="0" i="0" u="none" strike="noStrike" dirty="0">
                <a:solidFill>
                  <a:srgbClr val="E6E6E6"/>
                </a:solidFill>
                <a:latin typeface="Noto Sans SC"/>
                <a:ea typeface="Noto Sans SC"/>
                <a:cs typeface="Noto Sans SC"/>
                <a:sym typeface="Noto Sans SC"/>
              </a:rPr>
              <a:t>/</a:t>
            </a:r>
            <a:r>
              <a:rPr lang="en-US" sz="1200" b="0" i="0" u="none" strike="noStrike" dirty="0" err="1">
                <a:solidFill>
                  <a:srgbClr val="E6E6E6"/>
                </a:solidFill>
                <a:latin typeface="Noto Sans SC"/>
                <a:ea typeface="Noto Sans SC"/>
                <a:cs typeface="Noto Sans SC"/>
                <a:sym typeface="Noto Sans SC"/>
              </a:rPr>
              <a:t>后部出风</a:t>
            </a:r>
            <a:endParaRPr lang="en-US" sz="1100" dirty="0"/>
          </a:p>
        </p:txBody>
      </p:sp>
      <p:sp>
        <p:nvSpPr>
          <p:cNvPr id="21" name="AutoShape 21"/>
          <p:cNvSpPr/>
          <p:nvPr/>
        </p:nvSpPr>
        <p:spPr>
          <a:xfrm>
            <a:off x="7366000" y="5651500"/>
            <a:ext cx="3683000" cy="254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100" b="0" i="0" u="none" strike="noStrike" dirty="0" err="1">
                <a:solidFill>
                  <a:srgbClr val="B4B4B4"/>
                </a:solidFill>
                <a:latin typeface="Noto Sans SC"/>
                <a:ea typeface="Noto Sans SC"/>
                <a:cs typeface="Noto Sans SC"/>
                <a:sym typeface="Noto Sans SC"/>
              </a:rPr>
              <a:t>效果：形成冷空气对流，显著降低核心硬件温度</a:t>
            </a:r>
            <a:endParaRPr lang="en-US" sz="1100"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0" y="0"/>
            <a:ext cx="12192000" cy="6858000"/>
          </a:xfrm>
          <a:prstGeom prst="roundRect">
            <a:avLst>
              <a:gd name="adj" fmla="val 0"/>
            </a:avLst>
          </a:prstGeom>
          <a:solidFill>
            <a:srgbClr val="000000">
              <a:alpha val="50000"/>
            </a:srgbClr>
          </a:solidFill>
          <a:ln w="25400" cap="flat" cmpd="sng">
            <a:noFill/>
            <a:prstDash val="solid"/>
            <a:round/>
          </a:ln>
        </p:spPr>
        <p:txBody>
          <a:bodyPr vert="horz" wrap="square" lIns="63500" tIns="63500" rIns="63500" bIns="63500" rtlCol="0" anchor="ctr"/>
          <a:lstStyle/>
          <a:p>
            <a:pPr algn="ctr">
              <a:defRPr/>
            </a:pPr>
            <a:endParaRPr/>
          </a:p>
        </p:txBody>
      </p:sp>
      <p:sp>
        <p:nvSpPr>
          <p:cNvPr id="3" name="AutoShape 3"/>
          <p:cNvSpPr/>
          <p:nvPr/>
        </p:nvSpPr>
        <p:spPr>
          <a:xfrm>
            <a:off x="762000" y="635000"/>
            <a:ext cx="106680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200" b="1" i="0" u="none" strike="noStrike">
                <a:solidFill>
                  <a:srgbClr val="FFFFFF"/>
                </a:solidFill>
                <a:latin typeface="Noto Sans SC"/>
                <a:ea typeface="Noto Sans SC"/>
                <a:cs typeface="Noto Sans SC"/>
                <a:sym typeface="Noto Sans SC"/>
              </a:rPr>
              <a:t>硬件兼容性验证</a:t>
            </a:r>
            <a:endParaRPr lang="en-US" sz="1100"/>
          </a:p>
        </p:txBody>
      </p:sp>
      <p:sp>
        <p:nvSpPr>
          <p:cNvPr id="4" name="AutoShape 4"/>
          <p:cNvSpPr/>
          <p:nvPr/>
        </p:nvSpPr>
        <p:spPr>
          <a:xfrm>
            <a:off x="762000" y="1397000"/>
            <a:ext cx="10668000" cy="508000"/>
          </a:xfrm>
          <a:prstGeom prst="roundRect">
            <a:avLst>
              <a:gd name="adj" fmla="val 20000"/>
            </a:avLst>
          </a:prstGeom>
          <a:solidFill>
            <a:srgbClr val="3498DB">
              <a:alpha val="100000"/>
            </a:srgbClr>
          </a:solidFill>
          <a:ln w="25400" cap="flat" cmpd="sng">
            <a:noFill/>
            <a:prstDash val="solid"/>
            <a:round/>
          </a:ln>
        </p:spPr>
        <p:txBody>
          <a:bodyPr vert="horz" wrap="square" lIns="63500" tIns="63500" rIns="63500" bIns="63500" rtlCol="0" anchor="ctr"/>
          <a:lstStyle/>
          <a:p>
            <a:pPr algn="ctr">
              <a:defRPr/>
            </a:pPr>
            <a:endParaRPr/>
          </a:p>
        </p:txBody>
      </p:sp>
      <p:sp>
        <p:nvSpPr>
          <p:cNvPr id="5" name="AutoShape 5"/>
          <p:cNvSpPr/>
          <p:nvPr/>
        </p:nvSpPr>
        <p:spPr>
          <a:xfrm>
            <a:off x="889000" y="1397000"/>
            <a:ext cx="2540000" cy="508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1400" b="1" i="0" u="none" strike="noStrike">
                <a:solidFill>
                  <a:srgbClr val="FFFFFF"/>
                </a:solidFill>
                <a:latin typeface="Noto Sans SC"/>
                <a:ea typeface="Noto Sans SC"/>
                <a:cs typeface="Noto Sans SC"/>
                <a:sym typeface="Noto Sans SC"/>
              </a:rPr>
              <a:t>检查项</a:t>
            </a:r>
            <a:endParaRPr lang="en-US" sz="1100"/>
          </a:p>
        </p:txBody>
      </p:sp>
      <p:sp>
        <p:nvSpPr>
          <p:cNvPr id="6" name="AutoShape 6"/>
          <p:cNvSpPr/>
          <p:nvPr/>
        </p:nvSpPr>
        <p:spPr>
          <a:xfrm>
            <a:off x="3556000" y="1397000"/>
            <a:ext cx="54610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1" i="0" u="none" strike="noStrike">
                <a:solidFill>
                  <a:srgbClr val="FFFFFF"/>
                </a:solidFill>
                <a:latin typeface="Noto Sans SC"/>
                <a:ea typeface="Noto Sans SC"/>
                <a:cs typeface="Noto Sans SC"/>
                <a:sym typeface="Noto Sans SC"/>
              </a:rPr>
              <a:t>配置详情</a:t>
            </a:r>
            <a:endParaRPr lang="en-US" sz="1100"/>
          </a:p>
        </p:txBody>
      </p:sp>
      <p:sp>
        <p:nvSpPr>
          <p:cNvPr id="7" name="AutoShape 7"/>
          <p:cNvSpPr/>
          <p:nvPr/>
        </p:nvSpPr>
        <p:spPr>
          <a:xfrm>
            <a:off x="9144000" y="1397000"/>
            <a:ext cx="2032000" cy="508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1400" b="1" i="0" u="none" strike="noStrike">
                <a:solidFill>
                  <a:srgbClr val="FFFFFF"/>
                </a:solidFill>
                <a:latin typeface="Noto Sans SC"/>
                <a:ea typeface="Noto Sans SC"/>
                <a:cs typeface="Noto Sans SC"/>
                <a:sym typeface="Noto Sans SC"/>
              </a:rPr>
              <a:t>验证结果</a:t>
            </a:r>
            <a:endParaRPr lang="en-US" sz="1100"/>
          </a:p>
        </p:txBody>
      </p:sp>
      <p:sp>
        <p:nvSpPr>
          <p:cNvPr id="8" name="AutoShape 8"/>
          <p:cNvSpPr/>
          <p:nvPr/>
        </p:nvSpPr>
        <p:spPr>
          <a:xfrm>
            <a:off x="762000" y="2032000"/>
            <a:ext cx="10668000" cy="558800"/>
          </a:xfrm>
          <a:prstGeom prst="roundRect">
            <a:avLst>
              <a:gd name="adj" fmla="val 13636"/>
            </a:avLst>
          </a:prstGeom>
          <a:solidFill>
            <a:srgbClr val="FFFFFF">
              <a:alpha val="10000"/>
            </a:srgbClr>
          </a:solidFill>
          <a:ln w="25400" cap="flat" cmpd="sng">
            <a:noFill/>
            <a:prstDash val="solid"/>
            <a:round/>
          </a:ln>
        </p:spPr>
        <p:txBody>
          <a:bodyPr vert="horz" wrap="square" lIns="63500" tIns="63500" rIns="63500" bIns="63500" rtlCol="0" anchor="ctr"/>
          <a:lstStyle/>
          <a:p>
            <a:pPr algn="ctr">
              <a:defRPr/>
            </a:pPr>
            <a:endParaRPr/>
          </a:p>
        </p:txBody>
      </p:sp>
      <p:sp>
        <p:nvSpPr>
          <p:cNvPr id="9" name="AutoShape 9"/>
          <p:cNvSpPr/>
          <p:nvPr/>
        </p:nvSpPr>
        <p:spPr>
          <a:xfrm>
            <a:off x="889000" y="2032000"/>
            <a:ext cx="2540000" cy="5588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300" b="1" i="0" u="none" strike="noStrike">
                <a:solidFill>
                  <a:srgbClr val="FFFFFF"/>
                </a:solidFill>
                <a:latin typeface="Noto Sans SC"/>
                <a:ea typeface="Noto Sans SC"/>
                <a:cs typeface="Noto Sans SC"/>
                <a:sym typeface="Noto Sans SC"/>
              </a:rPr>
              <a:t>CPU-主板接口</a:t>
            </a:r>
            <a:endParaRPr lang="en-US" sz="1100"/>
          </a:p>
        </p:txBody>
      </p:sp>
      <p:sp>
        <p:nvSpPr>
          <p:cNvPr id="10" name="AutoShape 10"/>
          <p:cNvSpPr/>
          <p:nvPr/>
        </p:nvSpPr>
        <p:spPr>
          <a:xfrm>
            <a:off x="3556000" y="2032000"/>
            <a:ext cx="5461000" cy="5588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200" b="0" i="0" u="none" strike="noStrike">
                <a:solidFill>
                  <a:srgbClr val="ECF0F1"/>
                </a:solidFill>
                <a:latin typeface="Noto Sans SC"/>
                <a:ea typeface="Noto Sans SC"/>
                <a:cs typeface="Noto Sans SC"/>
                <a:sym typeface="Noto Sans SC"/>
              </a:rPr>
              <a:t>AMD R7 9700X (AM5) ↔ 华硕 B850M (AM5)</a:t>
            </a:r>
            <a:endParaRPr lang="en-US" sz="1100"/>
          </a:p>
        </p:txBody>
      </p:sp>
      <p:pic>
        <p:nvPicPr>
          <p:cNvPr id="11" name="Picture 11"/>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652000" y="2120900"/>
            <a:ext cx="355600" cy="355600"/>
          </a:xfrm>
          <a:prstGeom prst="rect">
            <a:avLst/>
          </a:prstGeom>
        </p:spPr>
      </p:pic>
      <p:sp>
        <p:nvSpPr>
          <p:cNvPr id="12" name="AutoShape 12"/>
          <p:cNvSpPr/>
          <p:nvPr/>
        </p:nvSpPr>
        <p:spPr>
          <a:xfrm>
            <a:off x="762000" y="2692400"/>
            <a:ext cx="10668000" cy="558800"/>
          </a:xfrm>
          <a:prstGeom prst="roundRect">
            <a:avLst>
              <a:gd name="adj" fmla="val 13636"/>
            </a:avLst>
          </a:prstGeom>
          <a:solidFill>
            <a:srgbClr val="FFFFFF">
              <a:alpha val="10000"/>
            </a:srgbClr>
          </a:solidFill>
          <a:ln w="25400" cap="flat" cmpd="sng">
            <a:noFill/>
            <a:prstDash val="solid"/>
            <a:round/>
          </a:ln>
        </p:spPr>
        <p:txBody>
          <a:bodyPr vert="horz" wrap="square" lIns="63500" tIns="63500" rIns="63500" bIns="63500" rtlCol="0" anchor="ctr"/>
          <a:lstStyle/>
          <a:p>
            <a:pPr algn="ctr">
              <a:defRPr/>
            </a:pPr>
            <a:endParaRPr/>
          </a:p>
        </p:txBody>
      </p:sp>
      <p:sp>
        <p:nvSpPr>
          <p:cNvPr id="13" name="AutoShape 13"/>
          <p:cNvSpPr/>
          <p:nvPr/>
        </p:nvSpPr>
        <p:spPr>
          <a:xfrm>
            <a:off x="889000" y="2692400"/>
            <a:ext cx="2540000" cy="5588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300" b="1" i="0" u="none" strike="noStrike">
                <a:solidFill>
                  <a:srgbClr val="FFFFFF"/>
                </a:solidFill>
                <a:latin typeface="Noto Sans SC"/>
                <a:ea typeface="Noto Sans SC"/>
                <a:cs typeface="Noto Sans SC"/>
                <a:sym typeface="Noto Sans SC"/>
              </a:rPr>
              <a:t>内存-主板兼容</a:t>
            </a:r>
            <a:endParaRPr lang="en-US" sz="1100"/>
          </a:p>
        </p:txBody>
      </p:sp>
      <p:sp>
        <p:nvSpPr>
          <p:cNvPr id="14" name="AutoShape 14"/>
          <p:cNvSpPr/>
          <p:nvPr/>
        </p:nvSpPr>
        <p:spPr>
          <a:xfrm>
            <a:off x="3556000" y="2692400"/>
            <a:ext cx="5461000" cy="5588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200" b="0" i="0" u="none" strike="noStrike">
                <a:solidFill>
                  <a:srgbClr val="ECF0F1"/>
                </a:solidFill>
                <a:latin typeface="Noto Sans SC"/>
                <a:ea typeface="Noto Sans SC"/>
                <a:cs typeface="Noto Sans SC"/>
                <a:sym typeface="Noto Sans SC"/>
              </a:rPr>
              <a:t>金百达 DDR5-6000 ↔ 华硕 B850M (EXPO认证)</a:t>
            </a:r>
            <a:endParaRPr lang="en-US" sz="1100"/>
          </a:p>
        </p:txBody>
      </p:sp>
      <p:pic>
        <p:nvPicPr>
          <p:cNvPr id="15" name="Picture 15"/>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652000" y="2781300"/>
            <a:ext cx="355600" cy="355600"/>
          </a:xfrm>
          <a:prstGeom prst="rect">
            <a:avLst/>
          </a:prstGeom>
        </p:spPr>
      </p:pic>
      <p:sp>
        <p:nvSpPr>
          <p:cNvPr id="16" name="AutoShape 16"/>
          <p:cNvSpPr/>
          <p:nvPr/>
        </p:nvSpPr>
        <p:spPr>
          <a:xfrm>
            <a:off x="762000" y="3352800"/>
            <a:ext cx="10668000" cy="558800"/>
          </a:xfrm>
          <a:prstGeom prst="roundRect">
            <a:avLst>
              <a:gd name="adj" fmla="val 13636"/>
            </a:avLst>
          </a:prstGeom>
          <a:solidFill>
            <a:srgbClr val="FFFFFF">
              <a:alpha val="10000"/>
            </a:srgbClr>
          </a:solidFill>
          <a:ln w="25400" cap="flat" cmpd="sng">
            <a:noFill/>
            <a:prstDash val="solid"/>
            <a:round/>
          </a:ln>
        </p:spPr>
        <p:txBody>
          <a:bodyPr vert="horz" wrap="square" lIns="63500" tIns="63500" rIns="63500" bIns="63500" rtlCol="0" anchor="ctr"/>
          <a:lstStyle/>
          <a:p>
            <a:pPr algn="ctr">
              <a:defRPr/>
            </a:pPr>
            <a:endParaRPr/>
          </a:p>
        </p:txBody>
      </p:sp>
      <p:sp>
        <p:nvSpPr>
          <p:cNvPr id="17" name="AutoShape 17"/>
          <p:cNvSpPr/>
          <p:nvPr/>
        </p:nvSpPr>
        <p:spPr>
          <a:xfrm>
            <a:off x="889000" y="3352800"/>
            <a:ext cx="2540000" cy="5588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300" b="1" i="0" u="none" strike="noStrike">
                <a:solidFill>
                  <a:srgbClr val="FFFFFF"/>
                </a:solidFill>
                <a:latin typeface="Noto Sans SC"/>
                <a:ea typeface="Noto Sans SC"/>
                <a:cs typeface="Noto Sans SC"/>
                <a:sym typeface="Noto Sans SC"/>
              </a:rPr>
              <a:t>显卡-机箱长度</a:t>
            </a:r>
            <a:endParaRPr lang="en-US" sz="1100"/>
          </a:p>
        </p:txBody>
      </p:sp>
      <p:sp>
        <p:nvSpPr>
          <p:cNvPr id="18" name="AutoShape 18"/>
          <p:cNvSpPr/>
          <p:nvPr/>
        </p:nvSpPr>
        <p:spPr>
          <a:xfrm>
            <a:off x="3556000" y="3352800"/>
            <a:ext cx="5461000" cy="5588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200" b="0" i="0" u="none" strike="noStrike">
                <a:solidFill>
                  <a:srgbClr val="ECF0F1"/>
                </a:solidFill>
                <a:latin typeface="Noto Sans SC"/>
                <a:ea typeface="Noto Sans SC"/>
                <a:cs typeface="Noto Sans SC"/>
                <a:sym typeface="Noto Sans SC"/>
              </a:rPr>
              <a:t>电竞叛客 RTX 5060Ti &lt; 航嘉 G63 (350mm限长)</a:t>
            </a:r>
            <a:endParaRPr lang="en-US" sz="1100"/>
          </a:p>
        </p:txBody>
      </p:sp>
      <p:pic>
        <p:nvPicPr>
          <p:cNvPr id="19" name="Picture 19"/>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652000" y="3441700"/>
            <a:ext cx="355600" cy="355600"/>
          </a:xfrm>
          <a:prstGeom prst="rect">
            <a:avLst/>
          </a:prstGeom>
        </p:spPr>
      </p:pic>
      <p:sp>
        <p:nvSpPr>
          <p:cNvPr id="20" name="AutoShape 20"/>
          <p:cNvSpPr/>
          <p:nvPr/>
        </p:nvSpPr>
        <p:spPr>
          <a:xfrm>
            <a:off x="762000" y="4013200"/>
            <a:ext cx="10668000" cy="558800"/>
          </a:xfrm>
          <a:prstGeom prst="roundRect">
            <a:avLst>
              <a:gd name="adj" fmla="val 13636"/>
            </a:avLst>
          </a:prstGeom>
          <a:solidFill>
            <a:srgbClr val="FFFFFF">
              <a:alpha val="10000"/>
            </a:srgbClr>
          </a:solidFill>
          <a:ln w="25400" cap="flat" cmpd="sng">
            <a:noFill/>
            <a:prstDash val="solid"/>
            <a:round/>
          </a:ln>
        </p:spPr>
        <p:txBody>
          <a:bodyPr vert="horz" wrap="square" lIns="63500" tIns="63500" rIns="63500" bIns="63500" rtlCol="0" anchor="ctr"/>
          <a:lstStyle/>
          <a:p>
            <a:pPr algn="ctr">
              <a:defRPr/>
            </a:pPr>
            <a:endParaRPr/>
          </a:p>
        </p:txBody>
      </p:sp>
      <p:sp>
        <p:nvSpPr>
          <p:cNvPr id="21" name="AutoShape 21"/>
          <p:cNvSpPr/>
          <p:nvPr/>
        </p:nvSpPr>
        <p:spPr>
          <a:xfrm>
            <a:off x="889000" y="4013200"/>
            <a:ext cx="2540000" cy="5588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300" b="1" i="0" u="none" strike="noStrike">
                <a:solidFill>
                  <a:srgbClr val="FFFFFF"/>
                </a:solidFill>
                <a:latin typeface="Noto Sans SC"/>
                <a:ea typeface="Noto Sans SC"/>
                <a:cs typeface="Noto Sans SC"/>
                <a:sym typeface="Noto Sans SC"/>
              </a:rPr>
              <a:t>散热器-机箱匹配</a:t>
            </a:r>
            <a:endParaRPr lang="en-US" sz="1100"/>
          </a:p>
        </p:txBody>
      </p:sp>
      <p:sp>
        <p:nvSpPr>
          <p:cNvPr id="22" name="AutoShape 22"/>
          <p:cNvSpPr/>
          <p:nvPr/>
        </p:nvSpPr>
        <p:spPr>
          <a:xfrm>
            <a:off x="3556000" y="4013200"/>
            <a:ext cx="5461000" cy="5588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200" b="0" i="0" u="none" strike="noStrike">
                <a:solidFill>
                  <a:srgbClr val="ECF0F1"/>
                </a:solidFill>
                <a:latin typeface="Noto Sans SC"/>
                <a:ea typeface="Noto Sans SC"/>
                <a:cs typeface="Noto Sans SC"/>
                <a:sym typeface="Noto Sans SC"/>
              </a:rPr>
              <a:t>钛钽 360水冷 ↔ 航嘉 G63 (顶置360支持位)</a:t>
            </a:r>
            <a:endParaRPr lang="en-US" sz="1100"/>
          </a:p>
        </p:txBody>
      </p:sp>
      <p:pic>
        <p:nvPicPr>
          <p:cNvPr id="23" name="Picture 23"/>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652000" y="4102100"/>
            <a:ext cx="355600" cy="355600"/>
          </a:xfrm>
          <a:prstGeom prst="rect">
            <a:avLst/>
          </a:prstGeom>
        </p:spPr>
      </p:pic>
      <p:sp>
        <p:nvSpPr>
          <p:cNvPr id="24" name="AutoShape 24"/>
          <p:cNvSpPr/>
          <p:nvPr/>
        </p:nvSpPr>
        <p:spPr>
          <a:xfrm>
            <a:off x="762000" y="4673600"/>
            <a:ext cx="10668000" cy="558800"/>
          </a:xfrm>
          <a:prstGeom prst="roundRect">
            <a:avLst>
              <a:gd name="adj" fmla="val 13636"/>
            </a:avLst>
          </a:prstGeom>
          <a:solidFill>
            <a:srgbClr val="FFFFFF">
              <a:alpha val="10000"/>
            </a:srgbClr>
          </a:solidFill>
          <a:ln w="25400" cap="flat" cmpd="sng">
            <a:noFill/>
            <a:prstDash val="solid"/>
            <a:round/>
          </a:ln>
        </p:spPr>
        <p:txBody>
          <a:bodyPr vert="horz" wrap="square" lIns="63500" tIns="63500" rIns="63500" bIns="63500" rtlCol="0" anchor="ctr"/>
          <a:lstStyle/>
          <a:p>
            <a:pPr algn="ctr">
              <a:defRPr/>
            </a:pPr>
            <a:endParaRPr/>
          </a:p>
        </p:txBody>
      </p:sp>
      <p:sp>
        <p:nvSpPr>
          <p:cNvPr id="25" name="AutoShape 25"/>
          <p:cNvSpPr/>
          <p:nvPr/>
        </p:nvSpPr>
        <p:spPr>
          <a:xfrm>
            <a:off x="889000" y="4673600"/>
            <a:ext cx="2540000" cy="5588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300" b="1" i="0" u="none" strike="noStrike">
                <a:solidFill>
                  <a:srgbClr val="FFFFFF"/>
                </a:solidFill>
                <a:latin typeface="Noto Sans SC"/>
                <a:ea typeface="Noto Sans SC"/>
                <a:cs typeface="Noto Sans SC"/>
                <a:sym typeface="Noto Sans SC"/>
              </a:rPr>
              <a:t>电源-机箱适配</a:t>
            </a:r>
            <a:endParaRPr lang="en-US" sz="1100"/>
          </a:p>
        </p:txBody>
      </p:sp>
      <p:sp>
        <p:nvSpPr>
          <p:cNvPr id="26" name="AutoShape 26"/>
          <p:cNvSpPr/>
          <p:nvPr/>
        </p:nvSpPr>
        <p:spPr>
          <a:xfrm>
            <a:off x="3556000" y="4673600"/>
            <a:ext cx="5461000" cy="5588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200" b="0" i="0" u="none" strike="noStrike">
                <a:solidFill>
                  <a:srgbClr val="ECF0F1"/>
                </a:solidFill>
                <a:latin typeface="Noto Sans SC"/>
                <a:ea typeface="Noto Sans SC"/>
                <a:cs typeface="Noto Sans SC"/>
                <a:sym typeface="Noto Sans SC"/>
              </a:rPr>
              <a:t>金河田 850W (ATX) ↔ 航嘉 G63 (下置电源仓)</a:t>
            </a:r>
            <a:endParaRPr lang="en-US" sz="1100"/>
          </a:p>
        </p:txBody>
      </p:sp>
      <p:pic>
        <p:nvPicPr>
          <p:cNvPr id="27" name="Picture 27"/>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652000" y="4762500"/>
            <a:ext cx="355600" cy="355600"/>
          </a:xfrm>
          <a:prstGeom prst="rect">
            <a:avLst/>
          </a:prstGeom>
        </p:spPr>
      </p:pic>
      <p:sp>
        <p:nvSpPr>
          <p:cNvPr id="28" name="AutoShape 28"/>
          <p:cNvSpPr/>
          <p:nvPr/>
        </p:nvSpPr>
        <p:spPr>
          <a:xfrm>
            <a:off x="762000" y="5334000"/>
            <a:ext cx="10668000" cy="558800"/>
          </a:xfrm>
          <a:prstGeom prst="roundRect">
            <a:avLst>
              <a:gd name="adj" fmla="val 13636"/>
            </a:avLst>
          </a:prstGeom>
          <a:solidFill>
            <a:srgbClr val="FFFFFF">
              <a:alpha val="10000"/>
            </a:srgbClr>
          </a:solidFill>
          <a:ln w="25400" cap="flat" cmpd="sng">
            <a:noFill/>
            <a:prstDash val="solid"/>
            <a:round/>
          </a:ln>
        </p:spPr>
        <p:txBody>
          <a:bodyPr vert="horz" wrap="square" lIns="63500" tIns="63500" rIns="63500" bIns="63500" rtlCol="0" anchor="ctr"/>
          <a:lstStyle/>
          <a:p>
            <a:pPr algn="ctr">
              <a:defRPr/>
            </a:pPr>
            <a:endParaRPr/>
          </a:p>
        </p:txBody>
      </p:sp>
      <p:sp>
        <p:nvSpPr>
          <p:cNvPr id="29" name="AutoShape 29"/>
          <p:cNvSpPr/>
          <p:nvPr/>
        </p:nvSpPr>
        <p:spPr>
          <a:xfrm>
            <a:off x="889000" y="5334000"/>
            <a:ext cx="2540000" cy="5588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300" b="1" i="0" u="none" strike="noStrike">
                <a:solidFill>
                  <a:srgbClr val="FFFFFF"/>
                </a:solidFill>
                <a:latin typeface="Noto Sans SC"/>
                <a:ea typeface="Noto Sans SC"/>
                <a:cs typeface="Noto Sans SC"/>
                <a:sym typeface="Noto Sans SC"/>
              </a:rPr>
              <a:t>主板-机箱版型</a:t>
            </a:r>
            <a:endParaRPr lang="en-US" sz="1100"/>
          </a:p>
        </p:txBody>
      </p:sp>
      <p:sp>
        <p:nvSpPr>
          <p:cNvPr id="30" name="AutoShape 30"/>
          <p:cNvSpPr/>
          <p:nvPr/>
        </p:nvSpPr>
        <p:spPr>
          <a:xfrm>
            <a:off x="3556000" y="5334000"/>
            <a:ext cx="5461000" cy="5588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200" b="0" i="0" u="none" strike="noStrike">
                <a:solidFill>
                  <a:srgbClr val="ECF0F1"/>
                </a:solidFill>
                <a:latin typeface="Noto Sans SC"/>
                <a:ea typeface="Noto Sans SC"/>
                <a:cs typeface="Noto Sans SC"/>
                <a:sym typeface="Noto Sans SC"/>
              </a:rPr>
              <a:t>华硕 B850M (M-ATX) ↔ 航嘉 G63 (中塔机箱)</a:t>
            </a:r>
            <a:endParaRPr lang="en-US" sz="1100"/>
          </a:p>
        </p:txBody>
      </p:sp>
      <p:pic>
        <p:nvPicPr>
          <p:cNvPr id="31" name="Picture 31"/>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652000" y="5422900"/>
            <a:ext cx="355600" cy="355600"/>
          </a:xfrm>
          <a:prstGeom prst="rect">
            <a:avLst/>
          </a:prstGeom>
        </p:spPr>
      </p:pic>
      <p:sp>
        <p:nvSpPr>
          <p:cNvPr id="32" name="AutoShape 32"/>
          <p:cNvSpPr/>
          <p:nvPr/>
        </p:nvSpPr>
        <p:spPr>
          <a:xfrm>
            <a:off x="762000" y="6096000"/>
            <a:ext cx="10668000" cy="508000"/>
          </a:xfrm>
          <a:prstGeom prst="roundRect">
            <a:avLst>
              <a:gd name="adj" fmla="val 25000"/>
            </a:avLst>
          </a:prstGeom>
          <a:solidFill>
            <a:srgbClr val="3498DB">
              <a:alpha val="20000"/>
            </a:srgbClr>
          </a:solidFill>
          <a:ln w="12700" cap="flat" cmpd="sng">
            <a:solidFill>
              <a:srgbClr val="3498DB">
                <a:alpha val="60000"/>
              </a:srgbClr>
            </a:solidFill>
            <a:prstDash val="solid"/>
            <a:round/>
          </a:ln>
        </p:spPr>
        <p:txBody>
          <a:bodyPr vert="horz" wrap="square" lIns="63500" tIns="63500" rIns="63500" bIns="63500" rtlCol="0" anchor="ctr"/>
          <a:lstStyle/>
          <a:p>
            <a:pPr algn="ctr">
              <a:defRPr/>
            </a:pPr>
            <a:endParaRPr/>
          </a:p>
        </p:txBody>
      </p:sp>
      <p:sp>
        <p:nvSpPr>
          <p:cNvPr id="33" name="AutoShape 33"/>
          <p:cNvSpPr/>
          <p:nvPr/>
        </p:nvSpPr>
        <p:spPr>
          <a:xfrm>
            <a:off x="762000" y="6096000"/>
            <a:ext cx="10668000" cy="508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1600" b="1" i="0" u="none" strike="noStrike">
                <a:solidFill>
                  <a:srgbClr val="FFFFFF"/>
                </a:solidFill>
                <a:latin typeface="Noto Sans SC"/>
                <a:ea typeface="Noto Sans SC"/>
                <a:cs typeface="Noto Sans SC"/>
                <a:sym typeface="Noto Sans SC"/>
              </a:rPr>
              <a:t>结论：全链路无兼容性问题，硬件安装无忧</a:t>
            </a:r>
            <a:endParaRPr lang="en-US" sz="110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0" y="0"/>
            <a:ext cx="12192000" cy="6858000"/>
          </a:xfrm>
          <a:prstGeom prst="roundRect">
            <a:avLst>
              <a:gd name="adj" fmla="val 0"/>
            </a:avLst>
          </a:prstGeom>
          <a:solidFill>
            <a:srgbClr val="000000">
              <a:alpha val="60000"/>
            </a:srgbClr>
          </a:solidFill>
          <a:ln w="25400" cap="flat" cmpd="sng">
            <a:noFill/>
            <a:prstDash val="solid"/>
            <a:round/>
          </a:ln>
        </p:spPr>
        <p:txBody>
          <a:bodyPr vert="horz" wrap="square" lIns="63500" tIns="63500" rIns="63500" bIns="63500" rtlCol="0" anchor="ctr"/>
          <a:lstStyle/>
          <a:p>
            <a:pPr algn="ctr">
              <a:defRPr/>
            </a:pPr>
            <a:endParaRPr/>
          </a:p>
        </p:txBody>
      </p:sp>
      <p:sp>
        <p:nvSpPr>
          <p:cNvPr id="3" name="AutoShape 3"/>
          <p:cNvSpPr/>
          <p:nvPr/>
        </p:nvSpPr>
        <p:spPr>
          <a:xfrm>
            <a:off x="762000" y="635000"/>
            <a:ext cx="106680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200" b="1" i="0" u="none" strike="noStrike">
                <a:solidFill>
                  <a:srgbClr val="FFFFFF"/>
                </a:solidFill>
                <a:latin typeface="Noto Sans SC"/>
                <a:ea typeface="Noto Sans SC"/>
                <a:cs typeface="Noto Sans SC"/>
                <a:sym typeface="Noto Sans SC"/>
              </a:rPr>
              <a:t>需求匹配度与性价比分析</a:t>
            </a:r>
            <a:endParaRPr lang="en-US" sz="1100"/>
          </a:p>
        </p:txBody>
      </p:sp>
      <p:sp>
        <p:nvSpPr>
          <p:cNvPr id="4" name="AutoShape 4"/>
          <p:cNvSpPr/>
          <p:nvPr/>
        </p:nvSpPr>
        <p:spPr>
          <a:xfrm>
            <a:off x="762000" y="1524000"/>
            <a:ext cx="5080000" cy="4699000"/>
          </a:xfrm>
          <a:prstGeom prst="roundRect">
            <a:avLst>
              <a:gd name="adj" fmla="val 4324"/>
            </a:avLst>
          </a:prstGeom>
          <a:solidFill>
            <a:srgbClr val="FFFFFF">
              <a:alpha val="8000"/>
            </a:srgbClr>
          </a:solidFill>
          <a:ln w="12700" cap="flat" cmpd="sng">
            <a:solidFill>
              <a:srgbClr val="3498DB">
                <a:alpha val="40000"/>
              </a:srgbClr>
            </a:solidFill>
            <a:prstDash val="solid"/>
            <a:round/>
          </a:ln>
        </p:spPr>
        <p:txBody>
          <a:bodyPr vert="horz" wrap="square" lIns="63500" tIns="63500" rIns="63500" bIns="63500" rtlCol="0" anchor="ctr"/>
          <a:lstStyle/>
          <a:p>
            <a:pPr algn="ctr">
              <a:defRPr/>
            </a:pPr>
            <a:endParaRPr/>
          </a:p>
        </p:txBody>
      </p:sp>
      <p:sp>
        <p:nvSpPr>
          <p:cNvPr id="5" name="AutoShape 5"/>
          <p:cNvSpPr/>
          <p:nvPr/>
        </p:nvSpPr>
        <p:spPr>
          <a:xfrm>
            <a:off x="1016000" y="1778000"/>
            <a:ext cx="2286000" cy="1905000"/>
          </a:xfrm>
          <a:prstGeom prst="roundRect">
            <a:avLst>
              <a:gd name="adj" fmla="val 8000"/>
            </a:avLst>
          </a:prstGeom>
          <a:solidFill>
            <a:srgbClr val="3498DB">
              <a:alpha val="25000"/>
            </a:srgbClr>
          </a:solidFill>
          <a:ln w="25400" cap="flat" cmpd="sng">
            <a:noFill/>
            <a:prstDash val="solid"/>
            <a:round/>
          </a:ln>
        </p:spPr>
        <p:txBody>
          <a:bodyPr vert="horz" wrap="square" lIns="63500" tIns="63500" rIns="63500" bIns="63500" rtlCol="0" anchor="ctr"/>
          <a:lstStyle/>
          <a:p>
            <a:pPr algn="ctr">
              <a:defRPr/>
            </a:pPr>
            <a:endParaRPr/>
          </a:p>
        </p:txBody>
      </p:sp>
      <p:sp>
        <p:nvSpPr>
          <p:cNvPr id="6" name="AutoShape 6"/>
          <p:cNvSpPr/>
          <p:nvPr/>
        </p:nvSpPr>
        <p:spPr>
          <a:xfrm>
            <a:off x="1143000" y="1905000"/>
            <a:ext cx="2032000" cy="381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1600" b="1" i="0" u="none" strike="noStrike">
                <a:solidFill>
                  <a:srgbClr val="FFFFFF"/>
                </a:solidFill>
                <a:latin typeface="Noto Sans SC"/>
                <a:ea typeface="Noto Sans SC"/>
                <a:cs typeface="Noto Sans SC"/>
                <a:sym typeface="Noto Sans SC"/>
              </a:rPr>
              <a:t>理想区 · 甜点区</a:t>
            </a:r>
            <a:endParaRPr lang="en-US" sz="1100"/>
          </a:p>
        </p:txBody>
      </p:sp>
      <p:sp>
        <p:nvSpPr>
          <p:cNvPr id="7" name="AutoShape 7"/>
          <p:cNvSpPr/>
          <p:nvPr/>
        </p:nvSpPr>
        <p:spPr>
          <a:xfrm>
            <a:off x="1778000" y="2413000"/>
            <a:ext cx="406400" cy="406400"/>
          </a:xfrm>
          <a:prstGeom prst="ellipse">
            <a:avLst/>
          </a:prstGeom>
          <a:solidFill>
            <a:srgbClr val="FFFFFF">
              <a:alpha val="90000"/>
            </a:srgbClr>
          </a:solidFill>
          <a:ln w="25400" cap="flat" cmpd="sng">
            <a:noFill/>
            <a:prstDash val="solid"/>
            <a:round/>
          </a:ln>
          <a:effectLst>
            <a:outerShdw blurRad="127000" dir="2700000" algn="tl" rotWithShape="0">
              <a:srgbClr val="3498DB">
                <a:alpha val="80000"/>
              </a:srgbClr>
            </a:outerShdw>
          </a:effectLst>
        </p:spPr>
        <p:txBody>
          <a:bodyPr vert="horz" wrap="square" lIns="63500" tIns="63500" rIns="63500" bIns="63500" rtlCol="0" anchor="ctr"/>
          <a:lstStyle/>
          <a:p>
            <a:pPr algn="ctr">
              <a:defRPr/>
            </a:pPr>
            <a:endParaRPr/>
          </a:p>
        </p:txBody>
      </p:sp>
      <p:sp>
        <p:nvSpPr>
          <p:cNvPr id="8" name="AutoShape 8"/>
          <p:cNvSpPr/>
          <p:nvPr/>
        </p:nvSpPr>
        <p:spPr>
          <a:xfrm>
            <a:off x="1143000" y="2984500"/>
            <a:ext cx="2032000" cy="381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1400" b="1" i="0" u="none" strike="noStrike">
                <a:solidFill>
                  <a:srgbClr val="FFFFFF"/>
                </a:solidFill>
                <a:latin typeface="Noto Sans SC"/>
                <a:ea typeface="Noto Sans SC"/>
                <a:cs typeface="Noto Sans SC"/>
                <a:sym typeface="Noto Sans SC"/>
              </a:rPr>
              <a:t>★ 本配置方案</a:t>
            </a:r>
            <a:endParaRPr lang="en-US" sz="1100"/>
          </a:p>
        </p:txBody>
      </p:sp>
      <p:sp>
        <p:nvSpPr>
          <p:cNvPr id="9" name="AutoShape 9"/>
          <p:cNvSpPr/>
          <p:nvPr/>
        </p:nvSpPr>
        <p:spPr>
          <a:xfrm>
            <a:off x="3429000" y="1778000"/>
            <a:ext cx="2159000" cy="1905000"/>
          </a:xfrm>
          <a:prstGeom prst="roundRect">
            <a:avLst>
              <a:gd name="adj" fmla="val 8000"/>
            </a:avLst>
          </a:prstGeom>
          <a:solidFill>
            <a:srgbClr val="FFFFFF">
              <a:alpha val="5000"/>
            </a:srgbClr>
          </a:solidFill>
          <a:ln w="25400" cap="flat" cmpd="sng">
            <a:noFill/>
            <a:prstDash val="solid"/>
            <a:round/>
          </a:ln>
        </p:spPr>
        <p:txBody>
          <a:bodyPr vert="horz" wrap="square" lIns="63500" tIns="63500" rIns="63500" bIns="63500" rtlCol="0" anchor="ctr"/>
          <a:lstStyle/>
          <a:p>
            <a:pPr algn="ctr">
              <a:defRPr/>
            </a:pPr>
            <a:endParaRPr/>
          </a:p>
        </p:txBody>
      </p:sp>
      <p:sp>
        <p:nvSpPr>
          <p:cNvPr id="10" name="AutoShape 10"/>
          <p:cNvSpPr/>
          <p:nvPr/>
        </p:nvSpPr>
        <p:spPr>
          <a:xfrm>
            <a:off x="3556000" y="2032000"/>
            <a:ext cx="1905000" cy="381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1500" b="1" i="0" u="none" strike="noStrike">
                <a:solidFill>
                  <a:srgbClr val="C8C8C8"/>
                </a:solidFill>
                <a:latin typeface="Noto Sans SC"/>
                <a:ea typeface="Noto Sans SC"/>
                <a:cs typeface="Noto Sans SC"/>
                <a:sym typeface="Noto Sans SC"/>
              </a:rPr>
              <a:t>发烧区</a:t>
            </a:r>
            <a:endParaRPr lang="en-US" sz="1100"/>
          </a:p>
        </p:txBody>
      </p:sp>
      <p:sp>
        <p:nvSpPr>
          <p:cNvPr id="11" name="AutoShape 11"/>
          <p:cNvSpPr/>
          <p:nvPr/>
        </p:nvSpPr>
        <p:spPr>
          <a:xfrm>
            <a:off x="3556000" y="2667000"/>
            <a:ext cx="1905000" cy="762000"/>
          </a:xfrm>
          <a:prstGeom prst="rect">
            <a:avLst/>
          </a:prstGeom>
          <a:noFill/>
          <a:ln w="12700" cap="flat" cmpd="sng">
            <a:noFill/>
            <a:prstDash val="solid"/>
            <a:round/>
          </a:ln>
        </p:spPr>
        <p:txBody>
          <a:bodyPr vert="horz" wrap="square" lIns="0" tIns="0" rIns="0" bIns="0" rtlCol="0" anchor="ctr" anchorCtr="0"/>
          <a:lstStyle/>
          <a:p>
            <a:pPr indent="0" algn="ctr">
              <a:lnSpc>
                <a:spcPct val="108333"/>
              </a:lnSpc>
              <a:defRPr/>
            </a:pPr>
            <a:r>
              <a:rPr lang="en-US" sz="1100" b="0" i="0" u="none" strike="noStrike">
                <a:solidFill>
                  <a:srgbClr val="A0A0A0"/>
                </a:solidFill>
                <a:latin typeface="Noto Sans SC"/>
                <a:ea typeface="Noto Sans SC"/>
                <a:cs typeface="Noto Sans SC"/>
                <a:sym typeface="Noto Sans SC"/>
              </a:rPr>
              <a:t>高预算投入</a:t>
            </a:r>
            <a:br>
              <a:rPr lang="en-US" sz="1100" b="0" i="0" u="none" strike="noStrike">
                <a:solidFill>
                  <a:srgbClr val="A0A0A0"/>
                </a:solidFill>
                <a:latin typeface="Noto Sans SC"/>
                <a:ea typeface="Noto Sans SC"/>
                <a:cs typeface="Noto Sans SC"/>
                <a:sym typeface="Noto Sans SC"/>
              </a:rPr>
            </a:br>
            <a:r>
              <a:rPr lang="en-US" sz="1100" b="0" i="0" u="none" strike="noStrike">
                <a:solidFill>
                  <a:srgbClr val="A0A0A0"/>
                </a:solidFill>
                <a:latin typeface="Noto Sans SC"/>
                <a:ea typeface="Noto Sans SC"/>
                <a:cs typeface="Noto Sans SC"/>
                <a:sym typeface="Noto Sans SC"/>
              </a:rPr>
              <a:t>极致性能体验</a:t>
            </a:r>
            <a:endParaRPr lang="en-US" sz="1100"/>
          </a:p>
        </p:txBody>
      </p:sp>
      <p:sp>
        <p:nvSpPr>
          <p:cNvPr id="12" name="AutoShape 12"/>
          <p:cNvSpPr/>
          <p:nvPr/>
        </p:nvSpPr>
        <p:spPr>
          <a:xfrm>
            <a:off x="1016000" y="3810000"/>
            <a:ext cx="2286000" cy="1905000"/>
          </a:xfrm>
          <a:prstGeom prst="roundRect">
            <a:avLst>
              <a:gd name="adj" fmla="val 8000"/>
            </a:avLst>
          </a:prstGeom>
          <a:solidFill>
            <a:srgbClr val="FFFFFF">
              <a:alpha val="5000"/>
            </a:srgbClr>
          </a:solidFill>
          <a:ln w="25400" cap="flat" cmpd="sng">
            <a:noFill/>
            <a:prstDash val="solid"/>
            <a:round/>
          </a:ln>
        </p:spPr>
        <p:txBody>
          <a:bodyPr vert="horz" wrap="square" lIns="63500" tIns="63500" rIns="63500" bIns="63500" rtlCol="0" anchor="ctr"/>
          <a:lstStyle/>
          <a:p>
            <a:pPr algn="ctr">
              <a:defRPr/>
            </a:pPr>
            <a:endParaRPr/>
          </a:p>
        </p:txBody>
      </p:sp>
      <p:sp>
        <p:nvSpPr>
          <p:cNvPr id="13" name="AutoShape 13"/>
          <p:cNvSpPr/>
          <p:nvPr/>
        </p:nvSpPr>
        <p:spPr>
          <a:xfrm>
            <a:off x="1143000" y="4064000"/>
            <a:ext cx="2032000" cy="381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1500" b="1" i="0" u="none" strike="noStrike">
                <a:solidFill>
                  <a:srgbClr val="C8C8C8"/>
                </a:solidFill>
                <a:latin typeface="Noto Sans SC"/>
                <a:ea typeface="Noto Sans SC"/>
                <a:cs typeface="Noto Sans SC"/>
                <a:sym typeface="Noto Sans SC"/>
              </a:rPr>
              <a:t>入门区</a:t>
            </a:r>
            <a:endParaRPr lang="en-US" sz="1100"/>
          </a:p>
        </p:txBody>
      </p:sp>
      <p:sp>
        <p:nvSpPr>
          <p:cNvPr id="14" name="AutoShape 14"/>
          <p:cNvSpPr/>
          <p:nvPr/>
        </p:nvSpPr>
        <p:spPr>
          <a:xfrm>
            <a:off x="1143000" y="4699000"/>
            <a:ext cx="2032000" cy="762000"/>
          </a:xfrm>
          <a:prstGeom prst="rect">
            <a:avLst/>
          </a:prstGeom>
          <a:noFill/>
          <a:ln w="12700" cap="flat" cmpd="sng">
            <a:noFill/>
            <a:prstDash val="solid"/>
            <a:round/>
          </a:ln>
        </p:spPr>
        <p:txBody>
          <a:bodyPr vert="horz" wrap="square" lIns="0" tIns="0" rIns="0" bIns="0" rtlCol="0" anchor="ctr" anchorCtr="0"/>
          <a:lstStyle/>
          <a:p>
            <a:pPr indent="0" algn="ctr">
              <a:lnSpc>
                <a:spcPct val="108333"/>
              </a:lnSpc>
              <a:defRPr/>
            </a:pPr>
            <a:r>
              <a:rPr lang="en-US" sz="1100" b="0" i="0" u="none" strike="noStrike">
                <a:solidFill>
                  <a:srgbClr val="A0A0A0"/>
                </a:solidFill>
                <a:latin typeface="Noto Sans SC"/>
                <a:ea typeface="Noto Sans SC"/>
                <a:cs typeface="Noto Sans SC"/>
                <a:sym typeface="Noto Sans SC"/>
              </a:rPr>
              <a:t>低预算控制</a:t>
            </a:r>
            <a:br>
              <a:rPr lang="en-US" sz="1100" b="0" i="0" u="none" strike="noStrike">
                <a:solidFill>
                  <a:srgbClr val="A0A0A0"/>
                </a:solidFill>
                <a:latin typeface="Noto Sans SC"/>
                <a:ea typeface="Noto Sans SC"/>
                <a:cs typeface="Noto Sans SC"/>
                <a:sym typeface="Noto Sans SC"/>
              </a:rPr>
            </a:br>
            <a:r>
              <a:rPr lang="en-US" sz="1100" b="0" i="0" u="none" strike="noStrike">
                <a:solidFill>
                  <a:srgbClr val="A0A0A0"/>
                </a:solidFill>
                <a:latin typeface="Noto Sans SC"/>
                <a:ea typeface="Noto Sans SC"/>
                <a:cs typeface="Noto Sans SC"/>
                <a:sym typeface="Noto Sans SC"/>
              </a:rPr>
              <a:t>仅满足基础需求</a:t>
            </a:r>
            <a:endParaRPr lang="en-US" sz="1100"/>
          </a:p>
        </p:txBody>
      </p:sp>
      <p:sp>
        <p:nvSpPr>
          <p:cNvPr id="15" name="AutoShape 15"/>
          <p:cNvSpPr/>
          <p:nvPr/>
        </p:nvSpPr>
        <p:spPr>
          <a:xfrm>
            <a:off x="3429000" y="3810000"/>
            <a:ext cx="2159000" cy="1905000"/>
          </a:xfrm>
          <a:prstGeom prst="roundRect">
            <a:avLst>
              <a:gd name="adj" fmla="val 8000"/>
            </a:avLst>
          </a:prstGeom>
          <a:solidFill>
            <a:srgbClr val="E74C3C">
              <a:alpha val="15000"/>
            </a:srgbClr>
          </a:solidFill>
          <a:ln w="25400" cap="flat" cmpd="sng">
            <a:noFill/>
            <a:prstDash val="solid"/>
            <a:round/>
          </a:ln>
        </p:spPr>
        <p:txBody>
          <a:bodyPr vert="horz" wrap="square" lIns="63500" tIns="63500" rIns="63500" bIns="63500" rtlCol="0" anchor="ctr"/>
          <a:lstStyle/>
          <a:p>
            <a:pPr algn="ctr">
              <a:defRPr/>
            </a:pPr>
            <a:endParaRPr/>
          </a:p>
        </p:txBody>
      </p:sp>
      <p:sp>
        <p:nvSpPr>
          <p:cNvPr id="16" name="AutoShape 16"/>
          <p:cNvSpPr/>
          <p:nvPr/>
        </p:nvSpPr>
        <p:spPr>
          <a:xfrm>
            <a:off x="3556000" y="4064000"/>
            <a:ext cx="1905000" cy="381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1500" b="1" i="0" u="none" strike="noStrike">
                <a:solidFill>
                  <a:srgbClr val="F0A0A0"/>
                </a:solidFill>
                <a:latin typeface="Noto Sans SC"/>
                <a:ea typeface="Noto Sans SC"/>
                <a:cs typeface="Noto Sans SC"/>
                <a:sym typeface="Noto Sans SC"/>
              </a:rPr>
              <a:t>浪费区</a:t>
            </a:r>
            <a:endParaRPr lang="en-US" sz="1100"/>
          </a:p>
        </p:txBody>
      </p:sp>
      <p:sp>
        <p:nvSpPr>
          <p:cNvPr id="17" name="AutoShape 17"/>
          <p:cNvSpPr/>
          <p:nvPr/>
        </p:nvSpPr>
        <p:spPr>
          <a:xfrm>
            <a:off x="3556000" y="4699000"/>
            <a:ext cx="1905000" cy="762000"/>
          </a:xfrm>
          <a:prstGeom prst="rect">
            <a:avLst/>
          </a:prstGeom>
          <a:noFill/>
          <a:ln w="12700" cap="flat" cmpd="sng">
            <a:noFill/>
            <a:prstDash val="solid"/>
            <a:round/>
          </a:ln>
        </p:spPr>
        <p:txBody>
          <a:bodyPr vert="horz" wrap="square" lIns="0" tIns="0" rIns="0" bIns="0" rtlCol="0" anchor="ctr" anchorCtr="0"/>
          <a:lstStyle/>
          <a:p>
            <a:pPr indent="0" algn="ctr">
              <a:lnSpc>
                <a:spcPct val="108333"/>
              </a:lnSpc>
              <a:defRPr/>
            </a:pPr>
            <a:r>
              <a:rPr lang="en-US" sz="1100" b="0" i="0" u="none" strike="noStrike">
                <a:solidFill>
                  <a:srgbClr val="C89696"/>
                </a:solidFill>
                <a:latin typeface="Noto Sans SC"/>
                <a:ea typeface="Noto Sans SC"/>
                <a:cs typeface="Noto Sans SC"/>
                <a:sym typeface="Noto Sans SC"/>
              </a:rPr>
              <a:t>高预算投入</a:t>
            </a:r>
            <a:br>
              <a:rPr lang="en-US" sz="1100" b="0" i="0" u="none" strike="noStrike">
                <a:solidFill>
                  <a:srgbClr val="C89696"/>
                </a:solidFill>
                <a:latin typeface="Noto Sans SC"/>
                <a:ea typeface="Noto Sans SC"/>
                <a:cs typeface="Noto Sans SC"/>
                <a:sym typeface="Noto Sans SC"/>
              </a:rPr>
            </a:br>
            <a:r>
              <a:rPr lang="en-US" sz="1100" b="0" i="0" u="none" strike="noStrike">
                <a:solidFill>
                  <a:srgbClr val="C89696"/>
                </a:solidFill>
                <a:latin typeface="Noto Sans SC"/>
                <a:ea typeface="Noto Sans SC"/>
                <a:cs typeface="Noto Sans SC"/>
                <a:sym typeface="Noto Sans SC"/>
              </a:rPr>
              <a:t>性能体验不足</a:t>
            </a:r>
            <a:endParaRPr lang="en-US" sz="1100"/>
          </a:p>
        </p:txBody>
      </p:sp>
      <p:sp>
        <p:nvSpPr>
          <p:cNvPr id="18" name="AutoShape 18"/>
          <p:cNvSpPr/>
          <p:nvPr/>
        </p:nvSpPr>
        <p:spPr>
          <a:xfrm>
            <a:off x="6096000" y="1524000"/>
            <a:ext cx="5080000" cy="2159000"/>
          </a:xfrm>
          <a:prstGeom prst="roundRect">
            <a:avLst>
              <a:gd name="adj" fmla="val 9411"/>
            </a:avLst>
          </a:prstGeom>
          <a:solidFill>
            <a:srgbClr val="FFFFFF">
              <a:alpha val="8000"/>
            </a:srgbClr>
          </a:solidFill>
          <a:ln w="12700" cap="flat" cmpd="sng">
            <a:solidFill>
              <a:srgbClr val="3498DB">
                <a:alpha val="40000"/>
              </a:srgbClr>
            </a:solidFill>
            <a:prstDash val="solid"/>
            <a:round/>
          </a:ln>
        </p:spPr>
        <p:txBody>
          <a:bodyPr vert="horz" wrap="square" lIns="63500" tIns="63500" rIns="63500" bIns="63500" rtlCol="0" anchor="ctr"/>
          <a:lstStyle/>
          <a:p>
            <a:pPr algn="ctr">
              <a:defRPr/>
            </a:pPr>
            <a:endParaRPr/>
          </a:p>
        </p:txBody>
      </p:sp>
      <p:sp>
        <p:nvSpPr>
          <p:cNvPr id="19" name="AutoShape 19"/>
          <p:cNvSpPr/>
          <p:nvPr/>
        </p:nvSpPr>
        <p:spPr>
          <a:xfrm>
            <a:off x="6350000" y="1714500"/>
            <a:ext cx="4572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1" i="0" u="none" strike="noStrike">
                <a:solidFill>
                  <a:srgbClr val="3498DB"/>
                </a:solidFill>
                <a:latin typeface="Noto Sans SC"/>
                <a:ea typeface="Noto Sans SC"/>
                <a:cs typeface="Noto Sans SC"/>
                <a:sym typeface="Noto Sans SC"/>
              </a:rPr>
              <a:t>▍ 场景测试性能预期</a:t>
            </a:r>
            <a:endParaRPr lang="en-US" sz="1100"/>
          </a:p>
        </p:txBody>
      </p:sp>
      <p:pic>
        <p:nvPicPr>
          <p:cNvPr id="20" name="Picture 20"/>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350000" y="2286000"/>
            <a:ext cx="304800" cy="304800"/>
          </a:xfrm>
          <a:prstGeom prst="rect">
            <a:avLst/>
          </a:prstGeom>
        </p:spPr>
      </p:pic>
      <p:sp>
        <p:nvSpPr>
          <p:cNvPr id="21" name="AutoShape 21"/>
          <p:cNvSpPr/>
          <p:nvPr/>
        </p:nvSpPr>
        <p:spPr>
          <a:xfrm>
            <a:off x="6794500" y="2286000"/>
            <a:ext cx="4191000" cy="508000"/>
          </a:xfrm>
          <a:prstGeom prst="rect">
            <a:avLst/>
          </a:prstGeom>
          <a:noFill/>
          <a:ln w="12700" cap="flat" cmpd="sng">
            <a:noFill/>
            <a:prstDash val="solid"/>
            <a:round/>
          </a:ln>
        </p:spPr>
        <p:txBody>
          <a:bodyPr vert="horz" wrap="square" lIns="0" tIns="0" rIns="0" bIns="0" rtlCol="0" anchor="ctr" anchorCtr="0"/>
          <a:lstStyle/>
          <a:p>
            <a:pPr indent="0" algn="l">
              <a:lnSpc>
                <a:spcPct val="100000"/>
              </a:lnSpc>
              <a:defRPr/>
            </a:pPr>
            <a:r>
              <a:rPr lang="en-US" sz="1200" b="1" i="0" u="none" strike="noStrike" dirty="0">
                <a:solidFill>
                  <a:srgbClr val="E6E6E6"/>
                </a:solidFill>
                <a:latin typeface="Noto Sans SC"/>
                <a:ea typeface="Noto Sans SC"/>
                <a:cs typeface="Noto Sans SC"/>
                <a:sym typeface="Noto Sans SC"/>
              </a:rPr>
              <a:t>3ds </a:t>
            </a:r>
            <a:r>
              <a:rPr lang="en-US" sz="1200" b="1" i="0" u="none" strike="noStrike" dirty="0" err="1">
                <a:solidFill>
                  <a:srgbClr val="E6E6E6"/>
                </a:solidFill>
                <a:latin typeface="Noto Sans SC"/>
                <a:ea typeface="Noto Sans SC"/>
                <a:cs typeface="Noto Sans SC"/>
                <a:sym typeface="Noto Sans SC"/>
              </a:rPr>
              <a:t>Max：</a:t>
            </a:r>
            <a:r>
              <a:rPr lang="en-US" sz="1200" b="0" i="0" u="none" strike="noStrike" dirty="0" err="1">
                <a:solidFill>
                  <a:srgbClr val="E6E6E6"/>
                </a:solidFill>
                <a:latin typeface="Noto Sans SC"/>
                <a:ea typeface="Noto Sans SC"/>
                <a:cs typeface="Noto Sans SC"/>
                <a:sym typeface="Noto Sans SC"/>
              </a:rPr>
              <a:t>视口交互流畅无卡顿，V-Ray</a:t>
            </a:r>
            <a:r>
              <a:rPr lang="en-US" sz="1200" b="0" i="0" u="none" strike="noStrike" dirty="0">
                <a:solidFill>
                  <a:srgbClr val="E6E6E6"/>
                </a:solidFill>
                <a:latin typeface="Noto Sans SC"/>
                <a:ea typeface="Noto Sans SC"/>
                <a:cs typeface="Noto Sans SC"/>
                <a:sym typeface="Noto Sans SC"/>
              </a:rPr>
              <a:t> </a:t>
            </a:r>
            <a:r>
              <a:rPr lang="en-US" sz="1200" b="0" i="0" u="none" strike="noStrike" dirty="0" err="1">
                <a:solidFill>
                  <a:srgbClr val="E6E6E6"/>
                </a:solidFill>
                <a:latin typeface="Noto Sans SC"/>
                <a:ea typeface="Noto Sans SC"/>
                <a:cs typeface="Noto Sans SC"/>
                <a:sym typeface="Noto Sans SC"/>
              </a:rPr>
              <a:t>GPU渲染速度实现质的飞跃</a:t>
            </a:r>
            <a:endParaRPr lang="en-US" sz="1100" dirty="0"/>
          </a:p>
        </p:txBody>
      </p:sp>
      <p:pic>
        <p:nvPicPr>
          <p:cNvPr id="22" name="Picture 22"/>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6350000" y="2857500"/>
            <a:ext cx="304800" cy="304800"/>
          </a:xfrm>
          <a:prstGeom prst="rect">
            <a:avLst/>
          </a:prstGeom>
        </p:spPr>
      </p:pic>
      <p:sp>
        <p:nvSpPr>
          <p:cNvPr id="23" name="AutoShape 23"/>
          <p:cNvSpPr/>
          <p:nvPr/>
        </p:nvSpPr>
        <p:spPr>
          <a:xfrm>
            <a:off x="6794500" y="2857500"/>
            <a:ext cx="4191000" cy="508000"/>
          </a:xfrm>
          <a:prstGeom prst="rect">
            <a:avLst/>
          </a:prstGeom>
          <a:noFill/>
          <a:ln w="12700" cap="flat" cmpd="sng">
            <a:noFill/>
            <a:prstDash val="solid"/>
            <a:round/>
          </a:ln>
        </p:spPr>
        <p:txBody>
          <a:bodyPr vert="horz" wrap="square" lIns="0" tIns="0" rIns="0" bIns="0" rtlCol="0" anchor="ctr" anchorCtr="0"/>
          <a:lstStyle/>
          <a:p>
            <a:pPr indent="0" algn="l">
              <a:lnSpc>
                <a:spcPct val="100000"/>
              </a:lnSpc>
              <a:defRPr/>
            </a:pPr>
            <a:r>
              <a:rPr lang="en-US" sz="1200" b="1" i="0" u="none" strike="noStrike" dirty="0">
                <a:solidFill>
                  <a:srgbClr val="E6E6E6"/>
                </a:solidFill>
                <a:latin typeface="Noto Sans SC"/>
                <a:ea typeface="Noto Sans SC"/>
                <a:cs typeface="Noto Sans SC"/>
                <a:sym typeface="Noto Sans SC"/>
              </a:rPr>
              <a:t>Premiere Pro：</a:t>
            </a:r>
            <a:r>
              <a:rPr lang="en-US" sz="1200" b="0" i="0" u="none" strike="noStrike" dirty="0">
                <a:solidFill>
                  <a:srgbClr val="E6E6E6"/>
                </a:solidFill>
                <a:latin typeface="Noto Sans SC"/>
                <a:ea typeface="Noto Sans SC"/>
                <a:cs typeface="Noto Sans SC"/>
                <a:sym typeface="Noto Sans SC"/>
              </a:rPr>
              <a:t>4K剪辑实时预览，NVENC硬件编码导出加速</a:t>
            </a:r>
            <a:r>
              <a:rPr lang="en-US" sz="1200" b="1" i="0" u="none" strike="noStrike" dirty="0">
                <a:solidFill>
                  <a:srgbClr val="3498DB"/>
                </a:solidFill>
                <a:latin typeface="Noto Sans SC"/>
                <a:ea typeface="Noto Sans SC"/>
                <a:cs typeface="Noto Sans SC"/>
                <a:sym typeface="Noto Sans SC"/>
              </a:rPr>
              <a:t>50%</a:t>
            </a:r>
            <a:endParaRPr lang="en-US" sz="1100" dirty="0"/>
          </a:p>
        </p:txBody>
      </p:sp>
      <p:sp>
        <p:nvSpPr>
          <p:cNvPr id="24" name="AutoShape 24"/>
          <p:cNvSpPr/>
          <p:nvPr/>
        </p:nvSpPr>
        <p:spPr>
          <a:xfrm>
            <a:off x="6096000" y="3937000"/>
            <a:ext cx="5080000" cy="2286000"/>
          </a:xfrm>
          <a:prstGeom prst="roundRect">
            <a:avLst>
              <a:gd name="adj" fmla="val 8888"/>
            </a:avLst>
          </a:prstGeom>
          <a:solidFill>
            <a:srgbClr val="FFFFFF">
              <a:alpha val="8000"/>
            </a:srgbClr>
          </a:solidFill>
          <a:ln w="12700" cap="flat" cmpd="sng">
            <a:solidFill>
              <a:srgbClr val="3498DB">
                <a:alpha val="40000"/>
              </a:srgbClr>
            </a:solidFill>
            <a:prstDash val="solid"/>
            <a:round/>
          </a:ln>
        </p:spPr>
        <p:txBody>
          <a:bodyPr vert="horz" wrap="square" lIns="63500" tIns="63500" rIns="63500" bIns="63500" rtlCol="0" anchor="ctr"/>
          <a:lstStyle/>
          <a:p>
            <a:pPr algn="ctr">
              <a:defRPr/>
            </a:pPr>
            <a:endParaRPr/>
          </a:p>
        </p:txBody>
      </p:sp>
      <p:sp>
        <p:nvSpPr>
          <p:cNvPr id="25" name="AutoShape 25"/>
          <p:cNvSpPr/>
          <p:nvPr/>
        </p:nvSpPr>
        <p:spPr>
          <a:xfrm>
            <a:off x="6350000" y="4127500"/>
            <a:ext cx="4572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1" i="0" u="none" strike="noStrike">
                <a:solidFill>
                  <a:srgbClr val="3498DB"/>
                </a:solidFill>
                <a:latin typeface="Noto Sans SC"/>
                <a:ea typeface="Noto Sans SC"/>
                <a:cs typeface="Noto Sans SC"/>
                <a:sym typeface="Noto Sans SC"/>
              </a:rPr>
              <a:t>▍ 长期持有性价比亮点</a:t>
            </a:r>
            <a:endParaRPr lang="en-US" sz="1100"/>
          </a:p>
        </p:txBody>
      </p:sp>
      <p:pic>
        <p:nvPicPr>
          <p:cNvPr id="26" name="Picture 26"/>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6350000" y="4699000"/>
            <a:ext cx="304800" cy="304800"/>
          </a:xfrm>
          <a:prstGeom prst="rect">
            <a:avLst/>
          </a:prstGeom>
        </p:spPr>
      </p:pic>
      <p:sp>
        <p:nvSpPr>
          <p:cNvPr id="27" name="AutoShape 27"/>
          <p:cNvSpPr/>
          <p:nvPr/>
        </p:nvSpPr>
        <p:spPr>
          <a:xfrm>
            <a:off x="6794500" y="4699000"/>
            <a:ext cx="4191000" cy="508000"/>
          </a:xfrm>
          <a:prstGeom prst="rect">
            <a:avLst/>
          </a:prstGeom>
          <a:noFill/>
          <a:ln w="12700" cap="flat" cmpd="sng">
            <a:noFill/>
            <a:prstDash val="solid"/>
            <a:round/>
          </a:ln>
        </p:spPr>
        <p:txBody>
          <a:bodyPr vert="horz" wrap="square" lIns="0" tIns="0" rIns="0" bIns="0" rtlCol="0" anchor="ctr" anchorCtr="0"/>
          <a:lstStyle/>
          <a:p>
            <a:pPr indent="0" algn="l">
              <a:lnSpc>
                <a:spcPct val="100000"/>
              </a:lnSpc>
              <a:defRPr/>
            </a:pPr>
            <a:r>
              <a:rPr lang="en-US" sz="1200" b="1" i="0" u="none" strike="noStrike" dirty="0">
                <a:solidFill>
                  <a:srgbClr val="E6E6E6"/>
                </a:solidFill>
                <a:latin typeface="Noto Sans SC"/>
                <a:ea typeface="Noto Sans SC"/>
                <a:cs typeface="Noto Sans SC"/>
                <a:sym typeface="Noto Sans SC"/>
              </a:rPr>
              <a:t>电源前瞻：</a:t>
            </a:r>
            <a:r>
              <a:rPr lang="en-US" sz="1200" b="0" i="0" u="none" strike="noStrike" dirty="0">
                <a:solidFill>
                  <a:srgbClr val="E6E6E6"/>
                </a:solidFill>
                <a:latin typeface="Noto Sans SC"/>
                <a:ea typeface="Noto Sans SC"/>
                <a:cs typeface="Noto Sans SC"/>
                <a:sym typeface="Noto Sans SC"/>
              </a:rPr>
              <a:t>850W白金电源，为未来3-5年硬件升级预留充足空间</a:t>
            </a:r>
            <a:endParaRPr lang="en-US" sz="1100" dirty="0"/>
          </a:p>
        </p:txBody>
      </p:sp>
      <p:pic>
        <p:nvPicPr>
          <p:cNvPr id="28" name="Picture 28"/>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6350000" y="5334000"/>
            <a:ext cx="304800" cy="304800"/>
          </a:xfrm>
          <a:prstGeom prst="rect">
            <a:avLst/>
          </a:prstGeom>
        </p:spPr>
      </p:pic>
      <p:sp>
        <p:nvSpPr>
          <p:cNvPr id="29" name="AutoShape 29"/>
          <p:cNvSpPr/>
          <p:nvPr/>
        </p:nvSpPr>
        <p:spPr>
          <a:xfrm>
            <a:off x="6794500" y="5334000"/>
            <a:ext cx="4191000" cy="508000"/>
          </a:xfrm>
          <a:prstGeom prst="rect">
            <a:avLst/>
          </a:prstGeom>
          <a:noFill/>
          <a:ln w="12700" cap="flat" cmpd="sng">
            <a:noFill/>
            <a:prstDash val="solid"/>
            <a:round/>
          </a:ln>
        </p:spPr>
        <p:txBody>
          <a:bodyPr vert="horz" wrap="square" lIns="0" tIns="0" rIns="0" bIns="0" rtlCol="0" anchor="ctr" anchorCtr="0"/>
          <a:lstStyle/>
          <a:p>
            <a:pPr indent="0" algn="l">
              <a:lnSpc>
                <a:spcPct val="100000"/>
              </a:lnSpc>
              <a:defRPr/>
            </a:pPr>
            <a:r>
              <a:rPr lang="en-US" sz="1200" b="1" i="0" u="none" strike="noStrike" dirty="0">
                <a:solidFill>
                  <a:srgbClr val="E6E6E6"/>
                </a:solidFill>
                <a:latin typeface="Noto Sans SC"/>
                <a:ea typeface="Noto Sans SC"/>
                <a:cs typeface="Noto Sans SC"/>
                <a:sym typeface="Noto Sans SC"/>
              </a:rPr>
              <a:t>成本优化：</a:t>
            </a:r>
            <a:r>
              <a:rPr lang="en-US" sz="1200" b="0" i="0" u="none" strike="noStrike" dirty="0">
                <a:solidFill>
                  <a:srgbClr val="E6E6E6"/>
                </a:solidFill>
                <a:latin typeface="Noto Sans SC"/>
                <a:ea typeface="Noto Sans SC"/>
                <a:cs typeface="Noto Sans SC"/>
                <a:sym typeface="Noto Sans SC"/>
              </a:rPr>
              <a:t>AM5平台支持至2027年，散片CPU方案综合节省约</a:t>
            </a:r>
            <a:r>
              <a:rPr lang="en-US" sz="1200" b="1" i="0" u="none" strike="noStrike" dirty="0">
                <a:solidFill>
                  <a:srgbClr val="3498DB"/>
                </a:solidFill>
                <a:latin typeface="Noto Sans SC"/>
                <a:ea typeface="Noto Sans SC"/>
                <a:cs typeface="Noto Sans SC"/>
                <a:sym typeface="Noto Sans SC"/>
              </a:rPr>
              <a:t>15%</a:t>
            </a:r>
            <a:r>
              <a:rPr lang="en-US" sz="1200" b="0" i="0" u="none" strike="noStrike" dirty="0">
                <a:solidFill>
                  <a:srgbClr val="E6E6E6"/>
                </a:solidFill>
                <a:latin typeface="Noto Sans SC"/>
                <a:ea typeface="Noto Sans SC"/>
                <a:cs typeface="Noto Sans SC"/>
                <a:sym typeface="Noto Sans SC"/>
              </a:rPr>
              <a:t>预算</a:t>
            </a:r>
            <a:endParaRPr lang="en-US" sz="1100"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0" y="0"/>
            <a:ext cx="12192000" cy="6858000"/>
          </a:xfrm>
          <a:prstGeom prst="roundRect">
            <a:avLst>
              <a:gd name="adj" fmla="val 0"/>
            </a:avLst>
          </a:prstGeom>
          <a:solidFill>
            <a:srgbClr val="000000">
              <a:alpha val="60000"/>
            </a:srgbClr>
          </a:solidFill>
          <a:ln w="25400" cap="flat" cmpd="sng">
            <a:noFill/>
            <a:prstDash val="solid"/>
            <a:round/>
          </a:ln>
        </p:spPr>
        <p:txBody>
          <a:bodyPr vert="horz" wrap="square" lIns="63500" tIns="63500" rIns="63500" bIns="63500" rtlCol="0" anchor="ctr"/>
          <a:lstStyle/>
          <a:p>
            <a:pPr algn="ctr">
              <a:defRPr/>
            </a:pPr>
            <a:endParaRPr/>
          </a:p>
        </p:txBody>
      </p:sp>
      <p:sp>
        <p:nvSpPr>
          <p:cNvPr id="3" name="AutoShape 3"/>
          <p:cNvSpPr/>
          <p:nvPr/>
        </p:nvSpPr>
        <p:spPr>
          <a:xfrm>
            <a:off x="762000" y="635000"/>
            <a:ext cx="106680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zh-CN" altLang="en-US" sz="3200" b="1" i="0" u="none" strike="noStrike" dirty="0">
                <a:solidFill>
                  <a:srgbClr val="FFFFFF"/>
                </a:solidFill>
                <a:latin typeface="Noto Sans SC"/>
                <a:ea typeface="Noto Sans SC"/>
                <a:cs typeface="Noto Sans SC"/>
                <a:sym typeface="Noto Sans SC"/>
              </a:rPr>
              <a:t>不足方面</a:t>
            </a:r>
            <a:r>
              <a:rPr lang="en-US" sz="3200" b="1" i="0" u="none" strike="noStrike" dirty="0" err="1">
                <a:solidFill>
                  <a:srgbClr val="FFFFFF"/>
                </a:solidFill>
                <a:latin typeface="Noto Sans SC"/>
                <a:ea typeface="Noto Sans SC"/>
                <a:cs typeface="Noto Sans SC"/>
                <a:sym typeface="Noto Sans SC"/>
              </a:rPr>
              <a:t>与维护方案</a:t>
            </a:r>
            <a:endParaRPr lang="en-US" sz="1100" dirty="0"/>
          </a:p>
        </p:txBody>
      </p:sp>
      <p:sp>
        <p:nvSpPr>
          <p:cNvPr id="12" name="AutoShape 12"/>
          <p:cNvSpPr/>
          <p:nvPr/>
        </p:nvSpPr>
        <p:spPr>
          <a:xfrm>
            <a:off x="4445000" y="1524000"/>
            <a:ext cx="3302000" cy="1905000"/>
          </a:xfrm>
          <a:prstGeom prst="roundRect">
            <a:avLst>
              <a:gd name="adj" fmla="val 8000"/>
            </a:avLst>
          </a:prstGeom>
          <a:solidFill>
            <a:srgbClr val="FFFFFF">
              <a:alpha val="8000"/>
            </a:srgbClr>
          </a:solidFill>
          <a:ln w="25400" cap="flat" cmpd="sng">
            <a:solidFill>
              <a:srgbClr val="E74C3C">
                <a:alpha val="100000"/>
              </a:srgbClr>
            </a:solidFill>
            <a:prstDash val="solid"/>
            <a:round/>
          </a:ln>
        </p:spPr>
        <p:txBody>
          <a:bodyPr vert="horz" wrap="square" lIns="63500" tIns="63500" rIns="63500" bIns="63500" rtlCol="0" anchor="ctr"/>
          <a:lstStyle/>
          <a:p>
            <a:pPr algn="ctr">
              <a:defRPr/>
            </a:pPr>
            <a:endParaRPr/>
          </a:p>
        </p:txBody>
      </p:sp>
      <p:pic>
        <p:nvPicPr>
          <p:cNvPr id="13" name="Picture 13"/>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699000" y="1714500"/>
            <a:ext cx="457200" cy="457200"/>
          </a:xfrm>
          <a:prstGeom prst="rect">
            <a:avLst/>
          </a:prstGeom>
        </p:spPr>
      </p:pic>
      <p:sp>
        <p:nvSpPr>
          <p:cNvPr id="14" name="AutoShape 14"/>
          <p:cNvSpPr/>
          <p:nvPr/>
        </p:nvSpPr>
        <p:spPr>
          <a:xfrm>
            <a:off x="5334000" y="1752600"/>
            <a:ext cx="2286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E74C3C"/>
                </a:solidFill>
                <a:latin typeface="Noto Sans SC"/>
                <a:ea typeface="Noto Sans SC"/>
                <a:cs typeface="Noto Sans SC"/>
                <a:sym typeface="Noto Sans SC"/>
              </a:rPr>
              <a:t>显示性能瓶颈</a:t>
            </a:r>
            <a:endParaRPr lang="en-US" sz="1100"/>
          </a:p>
        </p:txBody>
      </p:sp>
      <p:sp>
        <p:nvSpPr>
          <p:cNvPr id="15" name="AutoShape 15"/>
          <p:cNvSpPr/>
          <p:nvPr/>
        </p:nvSpPr>
        <p:spPr>
          <a:xfrm>
            <a:off x="4699000" y="2413000"/>
            <a:ext cx="2794000" cy="762000"/>
          </a:xfrm>
          <a:prstGeom prst="rect">
            <a:avLst/>
          </a:prstGeom>
          <a:noFill/>
          <a:ln w="12700" cap="flat" cmpd="sng">
            <a:noFill/>
            <a:prstDash val="solid"/>
            <a:round/>
          </a:ln>
        </p:spPr>
        <p:txBody>
          <a:bodyPr vert="horz" wrap="square" lIns="0" tIns="0" rIns="0" bIns="0" rtlCol="0" anchor="ctr" anchorCtr="0"/>
          <a:lstStyle/>
          <a:p>
            <a:pPr indent="0" algn="l">
              <a:lnSpc>
                <a:spcPct val="108333"/>
              </a:lnSpc>
              <a:defRPr/>
            </a:pPr>
            <a:r>
              <a:rPr lang="en-US" sz="1200" b="0" i="0" u="none" strike="noStrike" dirty="0">
                <a:solidFill>
                  <a:srgbClr val="ECF0F1">
                    <a:alpha val="90196"/>
                  </a:srgbClr>
                </a:solidFill>
                <a:latin typeface="Noto Sans SC"/>
                <a:ea typeface="Noto Sans SC"/>
                <a:cs typeface="Noto Sans SC"/>
                <a:sym typeface="Noto Sans SC"/>
              </a:rPr>
              <a:t>1080P </a:t>
            </a:r>
            <a:r>
              <a:rPr lang="en-US" sz="1200" b="0" i="0" u="none" strike="noStrike" dirty="0" err="1">
                <a:solidFill>
                  <a:srgbClr val="ECF0F1">
                    <a:alpha val="90196"/>
                  </a:srgbClr>
                </a:solidFill>
                <a:latin typeface="Noto Sans SC"/>
                <a:ea typeface="Noto Sans SC"/>
                <a:cs typeface="Noto Sans SC"/>
                <a:sym typeface="Noto Sans SC"/>
              </a:rPr>
              <a:t>分辨率是当前配置的主要短板，无法完全发挥显卡性能，建议装机后优先考虑升级</a:t>
            </a:r>
            <a:endParaRPr lang="en-US" sz="1100" dirty="0"/>
          </a:p>
        </p:txBody>
      </p:sp>
      <p:sp>
        <p:nvSpPr>
          <p:cNvPr id="16" name="AutoShape 16"/>
          <p:cNvSpPr/>
          <p:nvPr/>
        </p:nvSpPr>
        <p:spPr>
          <a:xfrm>
            <a:off x="762000" y="3683000"/>
            <a:ext cx="2032000" cy="2286000"/>
          </a:xfrm>
          <a:prstGeom prst="roundRect">
            <a:avLst>
              <a:gd name="adj" fmla="val 7500"/>
            </a:avLst>
          </a:prstGeom>
          <a:solidFill>
            <a:srgbClr val="FFFFFF">
              <a:alpha val="8000"/>
            </a:srgbClr>
          </a:solidFill>
          <a:ln w="25400" cap="flat" cmpd="sng">
            <a:solidFill>
              <a:srgbClr val="3498DB">
                <a:alpha val="100000"/>
              </a:srgbClr>
            </a:solidFill>
            <a:prstDash val="solid"/>
            <a:round/>
          </a:ln>
        </p:spPr>
        <p:txBody>
          <a:bodyPr vert="horz" wrap="square" lIns="63500" tIns="63500" rIns="63500" bIns="63500" rtlCol="0" anchor="ctr"/>
          <a:lstStyle/>
          <a:p>
            <a:pPr algn="ctr">
              <a:defRPr/>
            </a:pPr>
            <a:endParaRPr/>
          </a:p>
        </p:txBody>
      </p:sp>
      <p:pic>
        <p:nvPicPr>
          <p:cNvPr id="17" name="Picture 17"/>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16000" y="3937000"/>
            <a:ext cx="406400" cy="406400"/>
          </a:xfrm>
          <a:prstGeom prst="rect">
            <a:avLst/>
          </a:prstGeom>
        </p:spPr>
      </p:pic>
      <p:sp>
        <p:nvSpPr>
          <p:cNvPr id="18" name="AutoShape 18"/>
          <p:cNvSpPr/>
          <p:nvPr/>
        </p:nvSpPr>
        <p:spPr>
          <a:xfrm>
            <a:off x="1524000" y="3937000"/>
            <a:ext cx="1143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1" i="0" u="none" strike="noStrike">
                <a:solidFill>
                  <a:srgbClr val="3498DB"/>
                </a:solidFill>
                <a:latin typeface="Noto Sans SC"/>
                <a:ea typeface="Noto Sans SC"/>
                <a:cs typeface="Noto Sans SC"/>
                <a:sym typeface="Noto Sans SC"/>
              </a:rPr>
              <a:t>即时 (装机)</a:t>
            </a:r>
            <a:endParaRPr lang="en-US" sz="1100"/>
          </a:p>
        </p:txBody>
      </p:sp>
      <p:sp>
        <p:nvSpPr>
          <p:cNvPr id="19" name="AutoShape 19"/>
          <p:cNvSpPr/>
          <p:nvPr/>
        </p:nvSpPr>
        <p:spPr>
          <a:xfrm>
            <a:off x="952500" y="4572000"/>
            <a:ext cx="1651000" cy="1016000"/>
          </a:xfrm>
          <a:prstGeom prst="rect">
            <a:avLst/>
          </a:prstGeom>
          <a:noFill/>
          <a:ln w="12700" cap="flat" cmpd="sng">
            <a:noFill/>
            <a:prstDash val="solid"/>
            <a:round/>
          </a:ln>
        </p:spPr>
        <p:txBody>
          <a:bodyPr vert="horz" wrap="square" lIns="0" tIns="0" rIns="0" bIns="0" rtlCol="0" anchor="ctr" anchorCtr="0"/>
          <a:lstStyle/>
          <a:p>
            <a:pPr indent="0" algn="l">
              <a:lnSpc>
                <a:spcPct val="108333"/>
              </a:lnSpc>
              <a:defRPr/>
            </a:pPr>
            <a:r>
              <a:rPr lang="en-US" sz="1100" b="0" i="0" u="none" strike="noStrike" dirty="0" err="1">
                <a:solidFill>
                  <a:srgbClr val="ECF0F1">
                    <a:alpha val="80000"/>
                  </a:srgbClr>
                </a:solidFill>
                <a:latin typeface="Noto Sans SC"/>
                <a:ea typeface="Noto Sans SC"/>
                <a:cs typeface="Noto Sans SC"/>
                <a:sym typeface="Noto Sans SC"/>
              </a:rPr>
              <a:t>安装</a:t>
            </a:r>
            <a:r>
              <a:rPr lang="en-US" sz="1100" b="0" i="0" u="none" strike="noStrike" dirty="0">
                <a:solidFill>
                  <a:srgbClr val="ECF0F1">
                    <a:alpha val="80000"/>
                  </a:srgbClr>
                </a:solidFill>
                <a:latin typeface="Noto Sans SC"/>
                <a:ea typeface="Noto Sans SC"/>
                <a:cs typeface="Noto Sans SC"/>
                <a:sym typeface="Noto Sans SC"/>
              </a:rPr>
              <a:t> Win11 </a:t>
            </a:r>
            <a:r>
              <a:rPr lang="en-US" sz="1100" b="0" i="0" u="none" strike="noStrike" dirty="0" err="1">
                <a:solidFill>
                  <a:srgbClr val="ECF0F1">
                    <a:alpha val="80000"/>
                  </a:srgbClr>
                </a:solidFill>
                <a:latin typeface="Noto Sans SC"/>
                <a:ea typeface="Noto Sans SC"/>
                <a:cs typeface="Noto Sans SC"/>
                <a:sym typeface="Noto Sans SC"/>
              </a:rPr>
              <a:t>专业版，开启</a:t>
            </a:r>
            <a:r>
              <a:rPr lang="en-US" sz="1100" b="0" i="0" u="none" strike="noStrike" dirty="0">
                <a:solidFill>
                  <a:srgbClr val="ECF0F1">
                    <a:alpha val="80000"/>
                  </a:srgbClr>
                </a:solidFill>
                <a:latin typeface="Noto Sans SC"/>
                <a:ea typeface="Noto Sans SC"/>
                <a:cs typeface="Noto Sans SC"/>
                <a:sym typeface="Noto Sans SC"/>
              </a:rPr>
              <a:t> EXPO </a:t>
            </a:r>
            <a:r>
              <a:rPr lang="en-US" sz="1100" b="0" i="0" u="none" strike="noStrike" dirty="0" err="1">
                <a:solidFill>
                  <a:srgbClr val="ECF0F1">
                    <a:alpha val="80000"/>
                  </a:srgbClr>
                </a:solidFill>
                <a:latin typeface="Noto Sans SC"/>
                <a:ea typeface="Noto Sans SC"/>
                <a:cs typeface="Noto Sans SC"/>
                <a:sym typeface="Noto Sans SC"/>
              </a:rPr>
              <a:t>内存优化，更新主板与显卡最新驱动</a:t>
            </a:r>
            <a:endParaRPr lang="en-US" sz="1100" dirty="0"/>
          </a:p>
        </p:txBody>
      </p:sp>
      <p:sp>
        <p:nvSpPr>
          <p:cNvPr id="20" name="AutoShape 20"/>
          <p:cNvSpPr/>
          <p:nvPr/>
        </p:nvSpPr>
        <p:spPr>
          <a:xfrm>
            <a:off x="2921000" y="3683000"/>
            <a:ext cx="2032000" cy="2286000"/>
          </a:xfrm>
          <a:prstGeom prst="roundRect">
            <a:avLst>
              <a:gd name="adj" fmla="val 7500"/>
            </a:avLst>
          </a:prstGeom>
          <a:solidFill>
            <a:srgbClr val="FFFFFF">
              <a:alpha val="8000"/>
            </a:srgbClr>
          </a:solidFill>
          <a:ln w="25400" cap="flat" cmpd="sng">
            <a:solidFill>
              <a:srgbClr val="3498DB">
                <a:alpha val="100000"/>
              </a:srgbClr>
            </a:solidFill>
            <a:prstDash val="solid"/>
            <a:round/>
          </a:ln>
        </p:spPr>
        <p:txBody>
          <a:bodyPr vert="horz" wrap="square" lIns="63500" tIns="63500" rIns="63500" bIns="63500" rtlCol="0" anchor="ctr"/>
          <a:lstStyle/>
          <a:p>
            <a:pPr algn="ctr">
              <a:defRPr/>
            </a:pPr>
            <a:endParaRPr/>
          </a:p>
        </p:txBody>
      </p:sp>
      <p:pic>
        <p:nvPicPr>
          <p:cNvPr id="21" name="Picture 21"/>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3175000" y="3937000"/>
            <a:ext cx="406400" cy="406400"/>
          </a:xfrm>
          <a:prstGeom prst="rect">
            <a:avLst/>
          </a:prstGeom>
        </p:spPr>
      </p:pic>
      <p:sp>
        <p:nvSpPr>
          <p:cNvPr id="22" name="AutoShape 22"/>
          <p:cNvSpPr/>
          <p:nvPr/>
        </p:nvSpPr>
        <p:spPr>
          <a:xfrm>
            <a:off x="3683000" y="3937000"/>
            <a:ext cx="1143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1" i="0" u="none" strike="noStrike">
                <a:solidFill>
                  <a:srgbClr val="3498DB"/>
                </a:solidFill>
                <a:latin typeface="Noto Sans SC"/>
                <a:ea typeface="Noto Sans SC"/>
                <a:cs typeface="Noto Sans SC"/>
                <a:sym typeface="Noto Sans SC"/>
              </a:rPr>
              <a:t>3 个月</a:t>
            </a:r>
            <a:endParaRPr lang="en-US" sz="1100"/>
          </a:p>
        </p:txBody>
      </p:sp>
      <p:sp>
        <p:nvSpPr>
          <p:cNvPr id="23" name="AutoShape 23"/>
          <p:cNvSpPr/>
          <p:nvPr/>
        </p:nvSpPr>
        <p:spPr>
          <a:xfrm>
            <a:off x="3111500" y="4572000"/>
            <a:ext cx="1651000" cy="1016000"/>
          </a:xfrm>
          <a:prstGeom prst="rect">
            <a:avLst/>
          </a:prstGeom>
          <a:noFill/>
          <a:ln w="12700" cap="flat" cmpd="sng">
            <a:noFill/>
            <a:prstDash val="solid"/>
            <a:round/>
          </a:ln>
        </p:spPr>
        <p:txBody>
          <a:bodyPr vert="horz" wrap="square" lIns="0" tIns="0" rIns="0" bIns="0" rtlCol="0" anchor="ctr" anchorCtr="0"/>
          <a:lstStyle/>
          <a:p>
            <a:pPr indent="0" algn="l">
              <a:lnSpc>
                <a:spcPct val="108333"/>
              </a:lnSpc>
              <a:defRPr/>
            </a:pPr>
            <a:r>
              <a:rPr lang="en-US" sz="1100" b="0" i="0" u="none" strike="noStrike" dirty="0" err="1">
                <a:solidFill>
                  <a:srgbClr val="ECF0F1">
                    <a:alpha val="80000"/>
                  </a:srgbClr>
                </a:solidFill>
                <a:latin typeface="Noto Sans SC"/>
                <a:ea typeface="Noto Sans SC"/>
                <a:cs typeface="Noto Sans SC"/>
                <a:sym typeface="Noto Sans SC"/>
              </a:rPr>
              <a:t>物理清理机箱防尘网，检查水冷排进风口积灰情况，保证风道畅通</a:t>
            </a:r>
            <a:endParaRPr lang="en-US" sz="1100" dirty="0"/>
          </a:p>
        </p:txBody>
      </p:sp>
      <p:sp>
        <p:nvSpPr>
          <p:cNvPr id="24" name="AutoShape 24"/>
          <p:cNvSpPr/>
          <p:nvPr/>
        </p:nvSpPr>
        <p:spPr>
          <a:xfrm>
            <a:off x="5080000" y="3683000"/>
            <a:ext cx="2032000" cy="2286000"/>
          </a:xfrm>
          <a:prstGeom prst="roundRect">
            <a:avLst>
              <a:gd name="adj" fmla="val 7500"/>
            </a:avLst>
          </a:prstGeom>
          <a:solidFill>
            <a:srgbClr val="FFFFFF">
              <a:alpha val="8000"/>
            </a:srgbClr>
          </a:solidFill>
          <a:ln w="25400" cap="flat" cmpd="sng">
            <a:solidFill>
              <a:srgbClr val="3498DB">
                <a:alpha val="100000"/>
              </a:srgbClr>
            </a:solidFill>
            <a:prstDash val="solid"/>
            <a:round/>
          </a:ln>
        </p:spPr>
        <p:txBody>
          <a:bodyPr vert="horz" wrap="square" lIns="63500" tIns="63500" rIns="63500" bIns="63500" rtlCol="0" anchor="ctr"/>
          <a:lstStyle/>
          <a:p>
            <a:pPr algn="ctr">
              <a:defRPr/>
            </a:pPr>
            <a:endParaRPr/>
          </a:p>
        </p:txBody>
      </p:sp>
      <p:pic>
        <p:nvPicPr>
          <p:cNvPr id="25" name="Picture 25"/>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5334000" y="3937000"/>
            <a:ext cx="406400" cy="406400"/>
          </a:xfrm>
          <a:prstGeom prst="rect">
            <a:avLst/>
          </a:prstGeom>
        </p:spPr>
      </p:pic>
      <p:sp>
        <p:nvSpPr>
          <p:cNvPr id="26" name="AutoShape 26"/>
          <p:cNvSpPr/>
          <p:nvPr/>
        </p:nvSpPr>
        <p:spPr>
          <a:xfrm>
            <a:off x="5842000" y="3937000"/>
            <a:ext cx="1143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1" i="0" u="none" strike="noStrike">
                <a:solidFill>
                  <a:srgbClr val="3498DB"/>
                </a:solidFill>
                <a:latin typeface="Noto Sans SC"/>
                <a:ea typeface="Noto Sans SC"/>
                <a:cs typeface="Noto Sans SC"/>
                <a:sym typeface="Noto Sans SC"/>
              </a:rPr>
              <a:t>6 个月</a:t>
            </a:r>
            <a:endParaRPr lang="en-US" sz="1100"/>
          </a:p>
        </p:txBody>
      </p:sp>
      <p:sp>
        <p:nvSpPr>
          <p:cNvPr id="27" name="AutoShape 27"/>
          <p:cNvSpPr/>
          <p:nvPr/>
        </p:nvSpPr>
        <p:spPr>
          <a:xfrm>
            <a:off x="5270500" y="4572000"/>
            <a:ext cx="1651000" cy="1016000"/>
          </a:xfrm>
          <a:prstGeom prst="rect">
            <a:avLst/>
          </a:prstGeom>
          <a:noFill/>
          <a:ln w="12700" cap="flat" cmpd="sng">
            <a:noFill/>
            <a:prstDash val="solid"/>
            <a:round/>
          </a:ln>
        </p:spPr>
        <p:txBody>
          <a:bodyPr vert="horz" wrap="square" lIns="0" tIns="0" rIns="0" bIns="0" rtlCol="0" anchor="ctr" anchorCtr="0"/>
          <a:lstStyle/>
          <a:p>
            <a:pPr indent="0" algn="l">
              <a:lnSpc>
                <a:spcPct val="108333"/>
              </a:lnSpc>
              <a:defRPr/>
            </a:pPr>
            <a:r>
              <a:rPr lang="en-US" sz="1100" b="0" i="0" u="none" strike="noStrike" dirty="0">
                <a:solidFill>
                  <a:srgbClr val="ECF0F1">
                    <a:alpha val="80000"/>
                  </a:srgbClr>
                </a:solidFill>
                <a:latin typeface="Noto Sans SC"/>
                <a:ea typeface="Noto Sans SC"/>
                <a:cs typeface="Noto Sans SC"/>
                <a:sym typeface="Noto Sans SC"/>
              </a:rPr>
              <a:t>重新涂抹高性能硅脂，优化CPU散热环境，有效预防Zen5架构的积热问题</a:t>
            </a:r>
            <a:endParaRPr lang="en-US" sz="1100" dirty="0"/>
          </a:p>
        </p:txBody>
      </p:sp>
      <p:sp>
        <p:nvSpPr>
          <p:cNvPr id="28" name="AutoShape 28"/>
          <p:cNvSpPr/>
          <p:nvPr/>
        </p:nvSpPr>
        <p:spPr>
          <a:xfrm>
            <a:off x="7239000" y="3683000"/>
            <a:ext cx="2032000" cy="2286000"/>
          </a:xfrm>
          <a:prstGeom prst="roundRect">
            <a:avLst>
              <a:gd name="adj" fmla="val 7500"/>
            </a:avLst>
          </a:prstGeom>
          <a:solidFill>
            <a:srgbClr val="FFFFFF">
              <a:alpha val="8000"/>
            </a:srgbClr>
          </a:solidFill>
          <a:ln w="25400" cap="flat" cmpd="sng">
            <a:solidFill>
              <a:srgbClr val="3498DB">
                <a:alpha val="100000"/>
              </a:srgbClr>
            </a:solidFill>
            <a:prstDash val="solid"/>
            <a:round/>
          </a:ln>
        </p:spPr>
        <p:txBody>
          <a:bodyPr vert="horz" wrap="square" lIns="63500" tIns="63500" rIns="63500" bIns="63500" rtlCol="0" anchor="ctr"/>
          <a:lstStyle/>
          <a:p>
            <a:pPr algn="ctr">
              <a:defRPr/>
            </a:pPr>
            <a:endParaRPr/>
          </a:p>
        </p:txBody>
      </p:sp>
      <p:pic>
        <p:nvPicPr>
          <p:cNvPr id="29" name="Picture 29"/>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7493000" y="3937000"/>
            <a:ext cx="406400" cy="406400"/>
          </a:xfrm>
          <a:prstGeom prst="rect">
            <a:avLst/>
          </a:prstGeom>
        </p:spPr>
      </p:pic>
      <p:sp>
        <p:nvSpPr>
          <p:cNvPr id="30" name="AutoShape 30"/>
          <p:cNvSpPr/>
          <p:nvPr/>
        </p:nvSpPr>
        <p:spPr>
          <a:xfrm>
            <a:off x="8001000" y="3937000"/>
            <a:ext cx="1143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1" i="0" u="none" strike="noStrike">
                <a:solidFill>
                  <a:srgbClr val="3498DB"/>
                </a:solidFill>
                <a:latin typeface="Noto Sans SC"/>
                <a:ea typeface="Noto Sans SC"/>
                <a:cs typeface="Noto Sans SC"/>
                <a:sym typeface="Noto Sans SC"/>
              </a:rPr>
              <a:t>1 年</a:t>
            </a:r>
            <a:endParaRPr lang="en-US" sz="1100"/>
          </a:p>
        </p:txBody>
      </p:sp>
      <p:sp>
        <p:nvSpPr>
          <p:cNvPr id="31" name="AutoShape 31"/>
          <p:cNvSpPr/>
          <p:nvPr/>
        </p:nvSpPr>
        <p:spPr>
          <a:xfrm>
            <a:off x="7429500" y="4572000"/>
            <a:ext cx="1651000" cy="1016000"/>
          </a:xfrm>
          <a:prstGeom prst="rect">
            <a:avLst/>
          </a:prstGeom>
          <a:noFill/>
          <a:ln w="12700" cap="flat" cmpd="sng">
            <a:noFill/>
            <a:prstDash val="solid"/>
            <a:round/>
          </a:ln>
        </p:spPr>
        <p:txBody>
          <a:bodyPr vert="horz" wrap="square" lIns="0" tIns="0" rIns="0" bIns="0" rtlCol="0" anchor="ctr" anchorCtr="0"/>
          <a:lstStyle/>
          <a:p>
            <a:pPr indent="0" algn="l">
              <a:lnSpc>
                <a:spcPct val="108333"/>
              </a:lnSpc>
              <a:defRPr/>
            </a:pPr>
            <a:r>
              <a:rPr lang="en-US" sz="1100" b="0" i="0" u="none" strike="noStrike" dirty="0" err="1">
                <a:solidFill>
                  <a:srgbClr val="ECF0F1">
                    <a:alpha val="80000"/>
                  </a:srgbClr>
                </a:solidFill>
                <a:latin typeface="Noto Sans SC"/>
                <a:ea typeface="Noto Sans SC"/>
                <a:cs typeface="Noto Sans SC"/>
                <a:sym typeface="Noto Sans SC"/>
              </a:rPr>
              <a:t>使用工具检测</a:t>
            </a:r>
            <a:r>
              <a:rPr lang="en-US" sz="1100" b="0" i="0" u="none" strike="noStrike" dirty="0">
                <a:solidFill>
                  <a:srgbClr val="ECF0F1">
                    <a:alpha val="80000"/>
                  </a:srgbClr>
                </a:solidFill>
                <a:latin typeface="Noto Sans SC"/>
                <a:ea typeface="Noto Sans SC"/>
                <a:cs typeface="Noto Sans SC"/>
                <a:sym typeface="Noto Sans SC"/>
              </a:rPr>
              <a:t> SSD </a:t>
            </a:r>
            <a:r>
              <a:rPr lang="en-US" sz="1100" b="0" i="0" u="none" strike="noStrike" dirty="0" err="1">
                <a:solidFill>
                  <a:srgbClr val="ECF0F1">
                    <a:alpha val="80000"/>
                  </a:srgbClr>
                </a:solidFill>
                <a:latin typeface="Noto Sans SC"/>
                <a:ea typeface="Noto Sans SC"/>
                <a:cs typeface="Noto Sans SC"/>
                <a:sym typeface="Noto Sans SC"/>
              </a:rPr>
              <a:t>健康度；根据需求考虑将内存扩容至双通道</a:t>
            </a:r>
            <a:r>
              <a:rPr lang="en-US" sz="1100" b="0" i="0" u="none" strike="noStrike" dirty="0">
                <a:solidFill>
                  <a:srgbClr val="ECF0F1">
                    <a:alpha val="80000"/>
                  </a:srgbClr>
                </a:solidFill>
                <a:latin typeface="Noto Sans SC"/>
                <a:ea typeface="Noto Sans SC"/>
                <a:cs typeface="Noto Sans SC"/>
                <a:sym typeface="Noto Sans SC"/>
              </a:rPr>
              <a:t> 64GB</a:t>
            </a:r>
            <a:endParaRPr lang="en-US" sz="1100" dirty="0"/>
          </a:p>
        </p:txBody>
      </p:sp>
      <p:sp>
        <p:nvSpPr>
          <p:cNvPr id="32" name="AutoShape 32"/>
          <p:cNvSpPr/>
          <p:nvPr/>
        </p:nvSpPr>
        <p:spPr>
          <a:xfrm>
            <a:off x="9398000" y="3683000"/>
            <a:ext cx="2032000" cy="2286000"/>
          </a:xfrm>
          <a:prstGeom prst="roundRect">
            <a:avLst>
              <a:gd name="adj" fmla="val 7500"/>
            </a:avLst>
          </a:prstGeom>
          <a:solidFill>
            <a:srgbClr val="FFFFFF">
              <a:alpha val="8000"/>
            </a:srgbClr>
          </a:solidFill>
          <a:ln w="25400" cap="flat" cmpd="sng">
            <a:solidFill>
              <a:srgbClr val="3498DB">
                <a:alpha val="100000"/>
              </a:srgbClr>
            </a:solidFill>
            <a:prstDash val="solid"/>
            <a:round/>
          </a:ln>
        </p:spPr>
        <p:txBody>
          <a:bodyPr vert="horz" wrap="square" lIns="63500" tIns="63500" rIns="63500" bIns="63500" rtlCol="0" anchor="ctr"/>
          <a:lstStyle/>
          <a:p>
            <a:pPr algn="ctr">
              <a:defRPr/>
            </a:pPr>
            <a:endParaRPr/>
          </a:p>
        </p:txBody>
      </p:sp>
      <p:pic>
        <p:nvPicPr>
          <p:cNvPr id="33" name="Picture 33"/>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9652000" y="3937000"/>
            <a:ext cx="406400" cy="406400"/>
          </a:xfrm>
          <a:prstGeom prst="rect">
            <a:avLst/>
          </a:prstGeom>
        </p:spPr>
      </p:pic>
      <p:sp>
        <p:nvSpPr>
          <p:cNvPr id="34" name="AutoShape 34"/>
          <p:cNvSpPr/>
          <p:nvPr/>
        </p:nvSpPr>
        <p:spPr>
          <a:xfrm>
            <a:off x="10160000" y="3937000"/>
            <a:ext cx="1143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1" i="0" u="none" strike="noStrike">
                <a:solidFill>
                  <a:srgbClr val="3498DB"/>
                </a:solidFill>
                <a:latin typeface="Noto Sans SC"/>
                <a:ea typeface="Noto Sans SC"/>
                <a:cs typeface="Noto Sans SC"/>
                <a:sym typeface="Noto Sans SC"/>
              </a:rPr>
              <a:t>3 年</a:t>
            </a:r>
            <a:endParaRPr lang="en-US" sz="1100"/>
          </a:p>
        </p:txBody>
      </p:sp>
      <p:sp>
        <p:nvSpPr>
          <p:cNvPr id="35" name="AutoShape 35"/>
          <p:cNvSpPr/>
          <p:nvPr/>
        </p:nvSpPr>
        <p:spPr>
          <a:xfrm>
            <a:off x="9588500" y="4572000"/>
            <a:ext cx="1651000" cy="1016000"/>
          </a:xfrm>
          <a:prstGeom prst="rect">
            <a:avLst/>
          </a:prstGeom>
          <a:noFill/>
          <a:ln w="12700" cap="flat" cmpd="sng">
            <a:noFill/>
            <a:prstDash val="solid"/>
            <a:round/>
          </a:ln>
        </p:spPr>
        <p:txBody>
          <a:bodyPr vert="horz" wrap="square" lIns="0" tIns="0" rIns="0" bIns="0" rtlCol="0" anchor="ctr" anchorCtr="0"/>
          <a:lstStyle/>
          <a:p>
            <a:pPr indent="0" algn="l">
              <a:lnSpc>
                <a:spcPct val="108333"/>
              </a:lnSpc>
              <a:defRPr/>
            </a:pPr>
            <a:r>
              <a:rPr lang="en-US" sz="1100" b="0" i="0" u="none" strike="noStrike" dirty="0" err="1">
                <a:solidFill>
                  <a:srgbClr val="ECF0F1">
                    <a:alpha val="80000"/>
                  </a:srgbClr>
                </a:solidFill>
                <a:latin typeface="Noto Sans SC"/>
                <a:ea typeface="Noto Sans SC"/>
                <a:cs typeface="Noto Sans SC"/>
                <a:sym typeface="Noto Sans SC"/>
              </a:rPr>
              <a:t>升级显卡至</a:t>
            </a:r>
            <a:r>
              <a:rPr lang="en-US" sz="1100" b="0" i="0" u="none" strike="noStrike" dirty="0">
                <a:solidFill>
                  <a:srgbClr val="ECF0F1">
                    <a:alpha val="80000"/>
                  </a:srgbClr>
                </a:solidFill>
                <a:latin typeface="Noto Sans SC"/>
                <a:ea typeface="Noto Sans SC"/>
                <a:cs typeface="Noto Sans SC"/>
                <a:sym typeface="Noto Sans SC"/>
              </a:rPr>
              <a:t> RTX 5070/5080；当前 850W </a:t>
            </a:r>
            <a:r>
              <a:rPr lang="en-US" sz="1100" b="0" i="0" u="none" strike="noStrike" dirty="0" err="1">
                <a:solidFill>
                  <a:srgbClr val="ECF0F1">
                    <a:alpha val="80000"/>
                  </a:srgbClr>
                </a:solidFill>
                <a:latin typeface="Noto Sans SC"/>
                <a:ea typeface="Noto Sans SC"/>
                <a:cs typeface="Noto Sans SC"/>
                <a:sym typeface="Noto Sans SC"/>
              </a:rPr>
              <a:t>电源余量充足，无需更换</a:t>
            </a:r>
            <a:endParaRPr lang="en-US" sz="1100"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0" y="0"/>
            <a:ext cx="12192000" cy="6858000"/>
          </a:xfrm>
          <a:prstGeom prst="roundRect">
            <a:avLst>
              <a:gd name="adj" fmla="val 0"/>
            </a:avLst>
          </a:prstGeom>
          <a:solidFill>
            <a:srgbClr val="000000">
              <a:alpha val="65000"/>
            </a:srgbClr>
          </a:solidFill>
          <a:ln w="25400" cap="flat" cmpd="sng">
            <a:noFill/>
            <a:prstDash val="solid"/>
            <a:round/>
          </a:ln>
        </p:spPr>
        <p:txBody>
          <a:bodyPr vert="horz" wrap="square" lIns="63500" tIns="63500" rIns="63500" bIns="63500" rtlCol="0" anchor="ctr"/>
          <a:lstStyle/>
          <a:p>
            <a:pPr algn="ctr">
              <a:defRPr/>
            </a:pPr>
            <a:endParaRPr/>
          </a:p>
        </p:txBody>
      </p:sp>
      <p:sp>
        <p:nvSpPr>
          <p:cNvPr id="3" name="AutoShape 3"/>
          <p:cNvSpPr/>
          <p:nvPr/>
        </p:nvSpPr>
        <p:spPr>
          <a:xfrm>
            <a:off x="762000" y="1143000"/>
            <a:ext cx="3302000" cy="2413000"/>
          </a:xfrm>
          <a:prstGeom prst="roundRect">
            <a:avLst>
              <a:gd name="adj" fmla="val 6315"/>
            </a:avLst>
          </a:prstGeom>
          <a:solidFill>
            <a:srgbClr val="FFFFFF">
              <a:alpha val="8000"/>
            </a:srgbClr>
          </a:solidFill>
          <a:ln w="12700" cap="flat" cmpd="sng">
            <a:solidFill>
              <a:srgbClr val="3498DB">
                <a:alpha val="30000"/>
              </a:srgbClr>
            </a:solidFill>
            <a:prstDash val="solid"/>
            <a:round/>
          </a:ln>
        </p:spPr>
        <p:txBody>
          <a:bodyPr vert="horz" wrap="square" lIns="63500" tIns="63500" rIns="63500" bIns="63500" rtlCol="0" anchor="ctr"/>
          <a:lstStyle/>
          <a:p>
            <a:pPr algn="ctr">
              <a:defRPr/>
            </a:pPr>
            <a:endParaRPr/>
          </a:p>
        </p:txBody>
      </p:sp>
      <p:sp>
        <p:nvSpPr>
          <p:cNvPr id="4" name="AutoShape 4"/>
          <p:cNvSpPr/>
          <p:nvPr/>
        </p:nvSpPr>
        <p:spPr>
          <a:xfrm>
            <a:off x="762000" y="1397000"/>
            <a:ext cx="3302000" cy="762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4800" b="1" i="0" u="none" strike="noStrike">
                <a:solidFill>
                  <a:srgbClr val="E67E22"/>
                </a:solidFill>
                <a:latin typeface="Noto Sans SC"/>
                <a:ea typeface="Noto Sans SC"/>
                <a:cs typeface="Noto Sans SC"/>
                <a:sym typeface="Noto Sans SC"/>
              </a:rPr>
              <a:t>01</a:t>
            </a:r>
            <a:endParaRPr lang="en-US" sz="1100"/>
          </a:p>
        </p:txBody>
      </p:sp>
      <p:sp>
        <p:nvSpPr>
          <p:cNvPr id="5" name="AutoShape 5"/>
          <p:cNvSpPr/>
          <p:nvPr/>
        </p:nvSpPr>
        <p:spPr>
          <a:xfrm>
            <a:off x="889000" y="2286000"/>
            <a:ext cx="3048000" cy="381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1800" b="1" i="0" u="none" strike="noStrike">
                <a:solidFill>
                  <a:srgbClr val="3498DB"/>
                </a:solidFill>
                <a:latin typeface="Noto Sans SC"/>
                <a:ea typeface="Noto Sans SC"/>
                <a:cs typeface="Noto Sans SC"/>
                <a:sym typeface="Noto Sans SC"/>
              </a:rPr>
              <a:t>平台先进 · 能效领先</a:t>
            </a:r>
            <a:endParaRPr lang="en-US" sz="1100"/>
          </a:p>
        </p:txBody>
      </p:sp>
      <p:sp>
        <p:nvSpPr>
          <p:cNvPr id="6" name="AutoShape 6"/>
          <p:cNvSpPr/>
          <p:nvPr/>
        </p:nvSpPr>
        <p:spPr>
          <a:xfrm>
            <a:off x="1016000" y="2794000"/>
            <a:ext cx="2794000" cy="635000"/>
          </a:xfrm>
          <a:prstGeom prst="rect">
            <a:avLst/>
          </a:prstGeom>
          <a:noFill/>
          <a:ln w="12700" cap="flat" cmpd="sng">
            <a:noFill/>
            <a:prstDash val="solid"/>
            <a:round/>
          </a:ln>
        </p:spPr>
        <p:txBody>
          <a:bodyPr vert="horz" wrap="square" lIns="0" tIns="0" rIns="0" bIns="0" rtlCol="0" anchor="ctr" anchorCtr="0"/>
          <a:lstStyle/>
          <a:p>
            <a:pPr indent="0" algn="ctr">
              <a:lnSpc>
                <a:spcPct val="108333"/>
              </a:lnSpc>
              <a:defRPr/>
            </a:pPr>
            <a:r>
              <a:rPr lang="en-US" sz="1200" b="0" i="0" u="none" strike="noStrike" dirty="0" err="1">
                <a:solidFill>
                  <a:srgbClr val="ECF0F1">
                    <a:alpha val="80000"/>
                  </a:srgbClr>
                </a:solidFill>
                <a:latin typeface="Noto Sans SC"/>
                <a:ea typeface="Noto Sans SC"/>
                <a:cs typeface="Noto Sans SC"/>
                <a:sym typeface="Noto Sans SC"/>
              </a:rPr>
              <a:t>基于</a:t>
            </a:r>
            <a:r>
              <a:rPr lang="en-US" sz="1200" b="1" i="0" u="none" strike="noStrike" dirty="0" err="1">
                <a:solidFill>
                  <a:srgbClr val="ECF0F1">
                    <a:alpha val="80000"/>
                  </a:srgbClr>
                </a:solidFill>
                <a:latin typeface="Noto Sans SC"/>
                <a:ea typeface="Noto Sans SC"/>
                <a:cs typeface="Noto Sans SC"/>
                <a:sym typeface="Noto Sans SC"/>
              </a:rPr>
              <a:t>AMD</a:t>
            </a:r>
            <a:r>
              <a:rPr lang="en-US" sz="1200" b="1" i="0" u="none" strike="noStrike" dirty="0">
                <a:solidFill>
                  <a:srgbClr val="ECF0F1">
                    <a:alpha val="80000"/>
                  </a:srgbClr>
                </a:solidFill>
                <a:latin typeface="Noto Sans SC"/>
                <a:ea typeface="Noto Sans SC"/>
                <a:cs typeface="Noto Sans SC"/>
                <a:sym typeface="Noto Sans SC"/>
              </a:rPr>
              <a:t> Zen5架构</a:t>
            </a:r>
            <a:r>
              <a:rPr lang="en-US" sz="1200" b="0" i="0" u="none" strike="noStrike" dirty="0">
                <a:solidFill>
                  <a:srgbClr val="ECF0F1">
                    <a:alpha val="80000"/>
                  </a:srgbClr>
                </a:solidFill>
                <a:latin typeface="Noto Sans SC"/>
                <a:ea typeface="Noto Sans SC"/>
                <a:cs typeface="Noto Sans SC"/>
                <a:sym typeface="Noto Sans SC"/>
              </a:rPr>
              <a:t>打造全链路高速平台，能效比实现大幅跃升</a:t>
            </a:r>
            <a:endParaRPr lang="en-US" sz="1100" dirty="0"/>
          </a:p>
        </p:txBody>
      </p:sp>
      <p:sp>
        <p:nvSpPr>
          <p:cNvPr id="7" name="AutoShape 7"/>
          <p:cNvSpPr/>
          <p:nvPr/>
        </p:nvSpPr>
        <p:spPr>
          <a:xfrm>
            <a:off x="4445000" y="1143000"/>
            <a:ext cx="3302000" cy="2413000"/>
          </a:xfrm>
          <a:prstGeom prst="roundRect">
            <a:avLst>
              <a:gd name="adj" fmla="val 6315"/>
            </a:avLst>
          </a:prstGeom>
          <a:solidFill>
            <a:srgbClr val="FFFFFF">
              <a:alpha val="8000"/>
            </a:srgbClr>
          </a:solidFill>
          <a:ln w="12700" cap="flat" cmpd="sng">
            <a:solidFill>
              <a:srgbClr val="3498DB">
                <a:alpha val="30000"/>
              </a:srgbClr>
            </a:solidFill>
            <a:prstDash val="solid"/>
            <a:round/>
          </a:ln>
        </p:spPr>
        <p:txBody>
          <a:bodyPr vert="horz" wrap="square" lIns="63500" tIns="63500" rIns="63500" bIns="63500" rtlCol="0" anchor="ctr"/>
          <a:lstStyle/>
          <a:p>
            <a:pPr algn="ctr">
              <a:defRPr/>
            </a:pPr>
            <a:endParaRPr/>
          </a:p>
        </p:txBody>
      </p:sp>
      <p:sp>
        <p:nvSpPr>
          <p:cNvPr id="8" name="AutoShape 8"/>
          <p:cNvSpPr/>
          <p:nvPr/>
        </p:nvSpPr>
        <p:spPr>
          <a:xfrm>
            <a:off x="4445000" y="1397000"/>
            <a:ext cx="3302000" cy="762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4800" b="1" i="0" u="none" strike="noStrike">
                <a:solidFill>
                  <a:srgbClr val="E67E22"/>
                </a:solidFill>
                <a:latin typeface="Noto Sans SC"/>
                <a:ea typeface="Noto Sans SC"/>
                <a:cs typeface="Noto Sans SC"/>
                <a:sym typeface="Noto Sans SC"/>
              </a:rPr>
              <a:t>02</a:t>
            </a:r>
            <a:endParaRPr lang="en-US" sz="1100"/>
          </a:p>
        </p:txBody>
      </p:sp>
      <p:sp>
        <p:nvSpPr>
          <p:cNvPr id="9" name="AutoShape 9"/>
          <p:cNvSpPr/>
          <p:nvPr/>
        </p:nvSpPr>
        <p:spPr>
          <a:xfrm>
            <a:off x="4572000" y="2286000"/>
            <a:ext cx="3048000" cy="381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1800" b="1" i="0" u="none" strike="noStrike">
                <a:solidFill>
                  <a:srgbClr val="3498DB"/>
                </a:solidFill>
                <a:latin typeface="Noto Sans SC"/>
                <a:ea typeface="Noto Sans SC"/>
                <a:cs typeface="Noto Sans SC"/>
                <a:sym typeface="Noto Sans SC"/>
              </a:rPr>
              <a:t>配置精准 · 性能无短板</a:t>
            </a:r>
            <a:endParaRPr lang="en-US" sz="1100"/>
          </a:p>
        </p:txBody>
      </p:sp>
      <p:sp>
        <p:nvSpPr>
          <p:cNvPr id="10" name="AutoShape 10"/>
          <p:cNvSpPr/>
          <p:nvPr/>
        </p:nvSpPr>
        <p:spPr>
          <a:xfrm>
            <a:off x="4699000" y="2794000"/>
            <a:ext cx="2794000" cy="635000"/>
          </a:xfrm>
          <a:prstGeom prst="rect">
            <a:avLst/>
          </a:prstGeom>
          <a:noFill/>
          <a:ln w="12700" cap="flat" cmpd="sng">
            <a:noFill/>
            <a:prstDash val="solid"/>
            <a:round/>
          </a:ln>
        </p:spPr>
        <p:txBody>
          <a:bodyPr vert="horz" wrap="square" lIns="0" tIns="0" rIns="0" bIns="0" rtlCol="0" anchor="ctr" anchorCtr="0"/>
          <a:lstStyle/>
          <a:p>
            <a:pPr indent="0" algn="ctr">
              <a:lnSpc>
                <a:spcPct val="108333"/>
              </a:lnSpc>
              <a:defRPr/>
            </a:pPr>
            <a:r>
              <a:rPr lang="en-US" sz="1200" b="1" i="0" u="none" strike="noStrike" dirty="0">
                <a:solidFill>
                  <a:srgbClr val="ECF0F1">
                    <a:alpha val="80000"/>
                  </a:srgbClr>
                </a:solidFill>
                <a:latin typeface="Noto Sans SC"/>
                <a:ea typeface="Noto Sans SC"/>
                <a:cs typeface="Noto Sans SC"/>
                <a:sym typeface="Noto Sans SC"/>
              </a:rPr>
              <a:t>8核16线程CPU</a:t>
            </a:r>
            <a:r>
              <a:rPr lang="en-US" sz="1200" b="0" i="0" u="none" strike="noStrike" dirty="0">
                <a:solidFill>
                  <a:srgbClr val="ECF0F1">
                    <a:alpha val="80000"/>
                  </a:srgbClr>
                </a:solidFill>
                <a:latin typeface="Noto Sans SC"/>
                <a:ea typeface="Noto Sans SC"/>
                <a:cs typeface="Noto Sans SC"/>
                <a:sym typeface="Noto Sans SC"/>
              </a:rPr>
              <a:t>+</a:t>
            </a:r>
            <a:r>
              <a:rPr lang="en-US" sz="1200" b="1" i="0" u="none" strike="noStrike" dirty="0">
                <a:solidFill>
                  <a:srgbClr val="ECF0F1">
                    <a:alpha val="80000"/>
                  </a:srgbClr>
                </a:solidFill>
                <a:latin typeface="Noto Sans SC"/>
                <a:ea typeface="Noto Sans SC"/>
                <a:cs typeface="Noto Sans SC"/>
                <a:sym typeface="Noto Sans SC"/>
              </a:rPr>
              <a:t>32GB高频内存</a:t>
            </a:r>
            <a:r>
              <a:rPr lang="en-US" sz="1200" b="0" i="0" u="none" strike="noStrike" dirty="0">
                <a:solidFill>
                  <a:srgbClr val="ECF0F1">
                    <a:alpha val="80000"/>
                  </a:srgbClr>
                </a:solidFill>
                <a:latin typeface="Noto Sans SC"/>
                <a:ea typeface="Noto Sans SC"/>
                <a:cs typeface="Noto Sans SC"/>
                <a:sym typeface="Noto Sans SC"/>
              </a:rPr>
              <a:t>，精准匹配专业设计与编程的核心场景需求</a:t>
            </a:r>
            <a:endParaRPr lang="en-US" sz="1100" dirty="0"/>
          </a:p>
        </p:txBody>
      </p:sp>
      <p:sp>
        <p:nvSpPr>
          <p:cNvPr id="11" name="AutoShape 11"/>
          <p:cNvSpPr/>
          <p:nvPr/>
        </p:nvSpPr>
        <p:spPr>
          <a:xfrm>
            <a:off x="8128000" y="1143000"/>
            <a:ext cx="3302000" cy="2413000"/>
          </a:xfrm>
          <a:prstGeom prst="roundRect">
            <a:avLst>
              <a:gd name="adj" fmla="val 6315"/>
            </a:avLst>
          </a:prstGeom>
          <a:solidFill>
            <a:srgbClr val="FFFFFF">
              <a:alpha val="8000"/>
            </a:srgbClr>
          </a:solidFill>
          <a:ln w="12700" cap="flat" cmpd="sng">
            <a:solidFill>
              <a:srgbClr val="3498DB">
                <a:alpha val="30000"/>
              </a:srgbClr>
            </a:solidFill>
            <a:prstDash val="solid"/>
            <a:round/>
          </a:ln>
        </p:spPr>
        <p:txBody>
          <a:bodyPr vert="horz" wrap="square" lIns="63500" tIns="63500" rIns="63500" bIns="63500" rtlCol="0" anchor="ctr"/>
          <a:lstStyle/>
          <a:p>
            <a:pPr algn="ctr">
              <a:defRPr/>
            </a:pPr>
            <a:endParaRPr/>
          </a:p>
        </p:txBody>
      </p:sp>
      <p:sp>
        <p:nvSpPr>
          <p:cNvPr id="12" name="AutoShape 12"/>
          <p:cNvSpPr/>
          <p:nvPr/>
        </p:nvSpPr>
        <p:spPr>
          <a:xfrm>
            <a:off x="8128000" y="1397000"/>
            <a:ext cx="3302000" cy="762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4800" b="1" i="0" u="none" strike="noStrike">
                <a:solidFill>
                  <a:srgbClr val="E67E22"/>
                </a:solidFill>
                <a:latin typeface="Noto Sans SC"/>
                <a:ea typeface="Noto Sans SC"/>
                <a:cs typeface="Noto Sans SC"/>
                <a:sym typeface="Noto Sans SC"/>
              </a:rPr>
              <a:t>03</a:t>
            </a:r>
            <a:endParaRPr lang="en-US" sz="1100"/>
          </a:p>
        </p:txBody>
      </p:sp>
      <p:sp>
        <p:nvSpPr>
          <p:cNvPr id="13" name="AutoShape 13"/>
          <p:cNvSpPr/>
          <p:nvPr/>
        </p:nvSpPr>
        <p:spPr>
          <a:xfrm>
            <a:off x="8255000" y="2286000"/>
            <a:ext cx="3048000" cy="381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1800" b="1" i="0" u="none" strike="noStrike">
                <a:solidFill>
                  <a:srgbClr val="3498DB"/>
                </a:solidFill>
                <a:latin typeface="Noto Sans SC"/>
                <a:ea typeface="Noto Sans SC"/>
                <a:cs typeface="Noto Sans SC"/>
                <a:sym typeface="Noto Sans SC"/>
              </a:rPr>
              <a:t>超强扩展 · 稳战未来</a:t>
            </a:r>
            <a:endParaRPr lang="en-US" sz="1100"/>
          </a:p>
        </p:txBody>
      </p:sp>
      <p:sp>
        <p:nvSpPr>
          <p:cNvPr id="14" name="AutoShape 14"/>
          <p:cNvSpPr/>
          <p:nvPr/>
        </p:nvSpPr>
        <p:spPr>
          <a:xfrm>
            <a:off x="8382000" y="2794000"/>
            <a:ext cx="2794000" cy="635000"/>
          </a:xfrm>
          <a:prstGeom prst="rect">
            <a:avLst/>
          </a:prstGeom>
          <a:noFill/>
          <a:ln w="12700" cap="flat" cmpd="sng">
            <a:noFill/>
            <a:prstDash val="solid"/>
            <a:round/>
          </a:ln>
        </p:spPr>
        <p:txBody>
          <a:bodyPr vert="horz" wrap="square" lIns="0" tIns="0" rIns="0" bIns="0" rtlCol="0" anchor="ctr" anchorCtr="0"/>
          <a:lstStyle/>
          <a:p>
            <a:pPr indent="0" algn="ctr">
              <a:lnSpc>
                <a:spcPct val="108333"/>
              </a:lnSpc>
              <a:defRPr/>
            </a:pPr>
            <a:r>
              <a:rPr lang="en-US" sz="1200" b="1" i="0" u="none" strike="noStrike" dirty="0">
                <a:solidFill>
                  <a:srgbClr val="ECF0F1">
                    <a:alpha val="80000"/>
                  </a:srgbClr>
                </a:solidFill>
                <a:latin typeface="Noto Sans SC"/>
                <a:ea typeface="Noto Sans SC"/>
                <a:cs typeface="Noto Sans SC"/>
                <a:sym typeface="Noto Sans SC"/>
              </a:rPr>
              <a:t>850W白金电源 &amp; 360水冷</a:t>
            </a:r>
            <a:r>
              <a:rPr lang="en-US" sz="1200" b="0" i="0" u="none" strike="noStrike" dirty="0">
                <a:solidFill>
                  <a:srgbClr val="ECF0F1">
                    <a:alpha val="80000"/>
                  </a:srgbClr>
                </a:solidFill>
                <a:latin typeface="Noto Sans SC"/>
                <a:ea typeface="Noto Sans SC"/>
                <a:cs typeface="Noto Sans SC"/>
                <a:sym typeface="Noto Sans SC"/>
              </a:rPr>
              <a:t>，搭配</a:t>
            </a:r>
            <a:r>
              <a:rPr lang="en-US" sz="1200" b="1" i="0" u="none" strike="noStrike" dirty="0">
                <a:solidFill>
                  <a:srgbClr val="ECF0F1">
                    <a:alpha val="80000"/>
                  </a:srgbClr>
                </a:solidFill>
                <a:latin typeface="Noto Sans SC"/>
                <a:ea typeface="Noto Sans SC"/>
                <a:cs typeface="Noto Sans SC"/>
                <a:sym typeface="Noto Sans SC"/>
              </a:rPr>
              <a:t>AM5接口</a:t>
            </a:r>
            <a:r>
              <a:rPr lang="en-US" sz="1200" b="0" i="0" u="none" strike="noStrike" dirty="0">
                <a:solidFill>
                  <a:srgbClr val="ECF0F1">
                    <a:alpha val="80000"/>
                  </a:srgbClr>
                </a:solidFill>
                <a:latin typeface="Noto Sans SC"/>
                <a:ea typeface="Noto Sans SC"/>
                <a:cs typeface="Noto Sans SC"/>
                <a:sym typeface="Noto Sans SC"/>
              </a:rPr>
              <a:t>，为未来3-5年的硬件升级预留充足空间</a:t>
            </a:r>
            <a:endParaRPr lang="en-US" sz="1100" dirty="0"/>
          </a:p>
        </p:txBody>
      </p:sp>
      <p:sp>
        <p:nvSpPr>
          <p:cNvPr id="15" name="AutoShape 15"/>
          <p:cNvSpPr/>
          <p:nvPr/>
        </p:nvSpPr>
        <p:spPr>
          <a:xfrm>
            <a:off x="1524000" y="3937000"/>
            <a:ext cx="9144000" cy="762000"/>
          </a:xfrm>
          <a:prstGeom prst="roundRect">
            <a:avLst>
              <a:gd name="adj" fmla="val 13333"/>
            </a:avLst>
          </a:prstGeom>
          <a:solidFill>
            <a:srgbClr val="3498DB">
              <a:alpha val="15000"/>
            </a:srgbClr>
          </a:solidFill>
          <a:ln w="25400" cap="flat" cmpd="sng">
            <a:noFill/>
            <a:prstDash val="solid"/>
            <a:round/>
          </a:ln>
        </p:spPr>
        <p:txBody>
          <a:bodyPr vert="horz" wrap="square" lIns="63500" tIns="63500" rIns="63500" bIns="63500" rtlCol="0" anchor="ctr"/>
          <a:lstStyle/>
          <a:p>
            <a:pPr algn="ctr">
              <a:defRPr/>
            </a:pPr>
            <a:endParaRPr/>
          </a:p>
        </p:txBody>
      </p:sp>
      <p:sp>
        <p:nvSpPr>
          <p:cNvPr id="16" name="AutoShape 16"/>
          <p:cNvSpPr/>
          <p:nvPr/>
        </p:nvSpPr>
        <p:spPr>
          <a:xfrm>
            <a:off x="1651000" y="4064000"/>
            <a:ext cx="8890000" cy="508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1500" b="1" i="0" u="none" strike="noStrike" dirty="0" err="1">
                <a:solidFill>
                  <a:srgbClr val="FFFFFF">
                    <a:alpha val="94902"/>
                  </a:srgbClr>
                </a:solidFill>
                <a:latin typeface="Noto Sans SC"/>
                <a:ea typeface="Noto Sans SC"/>
                <a:cs typeface="Noto Sans SC"/>
                <a:sym typeface="Noto Sans SC"/>
              </a:rPr>
              <a:t>这是一套面向专业设计与编程的</a:t>
            </a:r>
            <a:r>
              <a:rPr lang="en-US" sz="1500" b="1" i="0" u="none" strike="noStrike" dirty="0" err="1">
                <a:solidFill>
                  <a:srgbClr val="E67E22"/>
                </a:solidFill>
                <a:latin typeface="Noto Sans SC"/>
                <a:ea typeface="Noto Sans SC"/>
                <a:cs typeface="Noto Sans SC"/>
                <a:sym typeface="Noto Sans SC"/>
              </a:rPr>
              <a:t>高能效、可升级、性价比突出</a:t>
            </a:r>
            <a:r>
              <a:rPr lang="en-US" sz="1500" b="1" i="0" u="none" strike="noStrike" dirty="0" err="1">
                <a:solidFill>
                  <a:srgbClr val="FFFFFF">
                    <a:alpha val="94902"/>
                  </a:srgbClr>
                </a:solidFill>
                <a:latin typeface="Noto Sans SC"/>
                <a:ea typeface="Noto Sans SC"/>
                <a:cs typeface="Noto Sans SC"/>
                <a:sym typeface="Noto Sans SC"/>
              </a:rPr>
              <a:t>的</a:t>
            </a:r>
            <a:r>
              <a:rPr lang="en-US" sz="1500" b="1" i="0" u="none" strike="noStrike" dirty="0">
                <a:solidFill>
                  <a:srgbClr val="FFFFFF">
                    <a:alpha val="94902"/>
                  </a:srgbClr>
                </a:solidFill>
                <a:latin typeface="Noto Sans SC"/>
                <a:ea typeface="Noto Sans SC"/>
                <a:cs typeface="Noto Sans SC"/>
                <a:sym typeface="Noto Sans SC"/>
              </a:rPr>
              <a:t> AMD Zen5 </a:t>
            </a:r>
            <a:r>
              <a:rPr lang="en-US" sz="1500" b="1" i="0" u="none" strike="noStrike" dirty="0" err="1">
                <a:solidFill>
                  <a:srgbClr val="FFFFFF">
                    <a:alpha val="94902"/>
                  </a:srgbClr>
                </a:solidFill>
                <a:latin typeface="Noto Sans SC"/>
                <a:ea typeface="Noto Sans SC"/>
                <a:cs typeface="Noto Sans SC"/>
                <a:sym typeface="Noto Sans SC"/>
              </a:rPr>
              <a:t>工作站平台</a:t>
            </a:r>
            <a:endParaRPr lang="en-US" sz="1100" dirty="0"/>
          </a:p>
        </p:txBody>
      </p:sp>
      <p:sp>
        <p:nvSpPr>
          <p:cNvPr id="17" name="AutoShape 17"/>
          <p:cNvSpPr/>
          <p:nvPr/>
        </p:nvSpPr>
        <p:spPr>
          <a:xfrm>
            <a:off x="0" y="5080000"/>
            <a:ext cx="12192000" cy="762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ja-JP" altLang="en-US" sz="4200" b="1" i="0" u="none" strike="noStrike" dirty="0">
                <a:solidFill>
                  <a:srgbClr val="E67E22"/>
                </a:solidFill>
                <a:latin typeface="Noto Sans SC"/>
                <a:ea typeface="Noto Sans SC"/>
                <a:cs typeface="Noto Sans SC"/>
                <a:sym typeface="Noto Sans SC"/>
              </a:rPr>
              <a:t>さよなら</a:t>
            </a:r>
            <a:endParaRPr lang="en-US" sz="1100" dirty="0"/>
          </a:p>
        </p:txBody>
      </p:sp>
      <p:sp>
        <p:nvSpPr>
          <p:cNvPr id="18" name="AutoShape 18"/>
          <p:cNvSpPr/>
          <p:nvPr/>
        </p:nvSpPr>
        <p:spPr>
          <a:xfrm>
            <a:off x="0" y="5969000"/>
            <a:ext cx="12192000" cy="381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pc="200" dirty="0">
                <a:solidFill>
                  <a:srgbClr val="ECF0F1">
                    <a:alpha val="70196"/>
                  </a:srgbClr>
                </a:solidFill>
                <a:latin typeface="Noto Sans SC"/>
                <a:ea typeface="Noto Sans SC"/>
                <a:sym typeface="Noto Sans SC"/>
              </a:rPr>
              <a:t>See You Again(Man! What Can I Say)</a:t>
            </a:r>
            <a:endParaRPr lang="en-US" sz="11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0" y="0"/>
            <a:ext cx="12192000" cy="6858000"/>
          </a:xfrm>
          <a:prstGeom prst="roundRect">
            <a:avLst>
              <a:gd name="adj" fmla="val 0"/>
            </a:avLst>
          </a:prstGeom>
          <a:solidFill>
            <a:srgbClr val="000000">
              <a:alpha val="50000"/>
            </a:srgbClr>
          </a:solidFill>
          <a:ln w="25400" cap="flat" cmpd="sng">
            <a:noFill/>
            <a:prstDash val="solid"/>
            <a:round/>
          </a:ln>
        </p:spPr>
        <p:txBody>
          <a:bodyPr vert="horz" wrap="square" lIns="63500" tIns="63500" rIns="63500" bIns="63500" rtlCol="0" anchor="ctr"/>
          <a:lstStyle/>
          <a:p>
            <a:pPr algn="ctr">
              <a:defRPr/>
            </a:pPr>
            <a:endParaRPr/>
          </a:p>
        </p:txBody>
      </p:sp>
      <p:sp>
        <p:nvSpPr>
          <p:cNvPr id="3" name="AutoShape 3"/>
          <p:cNvSpPr/>
          <p:nvPr/>
        </p:nvSpPr>
        <p:spPr>
          <a:xfrm>
            <a:off x="762000" y="635000"/>
            <a:ext cx="25400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200" b="1" i="0" u="none" strike="noStrike">
                <a:solidFill>
                  <a:srgbClr val="FFFFFF"/>
                </a:solidFill>
                <a:latin typeface="Noto Sans SC"/>
                <a:ea typeface="Noto Sans SC"/>
                <a:cs typeface="Noto Sans SC"/>
                <a:sym typeface="Noto Sans SC"/>
              </a:rPr>
              <a:t>目录</a:t>
            </a:r>
            <a:endParaRPr lang="en-US" sz="1100"/>
          </a:p>
        </p:txBody>
      </p:sp>
      <p:sp>
        <p:nvSpPr>
          <p:cNvPr id="4" name="AutoShape 4"/>
          <p:cNvSpPr/>
          <p:nvPr/>
        </p:nvSpPr>
        <p:spPr>
          <a:xfrm>
            <a:off x="762000" y="1524000"/>
            <a:ext cx="3302000" cy="1778000"/>
          </a:xfrm>
          <a:prstGeom prst="roundRect">
            <a:avLst>
              <a:gd name="adj" fmla="val 11428"/>
            </a:avLst>
          </a:prstGeom>
          <a:solidFill>
            <a:srgbClr val="FFFFFF">
              <a:alpha val="8000"/>
            </a:srgbClr>
          </a:solidFill>
          <a:ln w="12700" cap="flat" cmpd="sng">
            <a:solidFill>
              <a:srgbClr val="3498DB">
                <a:alpha val="60000"/>
              </a:srgbClr>
            </a:solidFill>
            <a:prstDash val="solid"/>
            <a:round/>
          </a:ln>
        </p:spPr>
        <p:txBody>
          <a:bodyPr vert="horz" wrap="square" lIns="63500" tIns="63500" rIns="63500" bIns="63500" rtlCol="0" anchor="ctr"/>
          <a:lstStyle/>
          <a:p>
            <a:pPr algn="ctr">
              <a:defRPr/>
            </a:pPr>
            <a:endParaRPr/>
          </a:p>
        </p:txBody>
      </p:sp>
      <p:sp>
        <p:nvSpPr>
          <p:cNvPr id="5" name="AutoShape 5"/>
          <p:cNvSpPr/>
          <p:nvPr/>
        </p:nvSpPr>
        <p:spPr>
          <a:xfrm>
            <a:off x="952500" y="1778000"/>
            <a:ext cx="889000" cy="889000"/>
          </a:xfrm>
          <a:prstGeom prst="ellipse">
            <a:avLst/>
          </a:prstGeom>
          <a:solidFill>
            <a:srgbClr val="E67E22">
              <a:alpha val="100000"/>
            </a:srgbClr>
          </a:solidFill>
          <a:ln w="25400" cap="flat" cmpd="sng">
            <a:noFill/>
            <a:prstDash val="solid"/>
            <a:round/>
          </a:ln>
        </p:spPr>
        <p:txBody>
          <a:bodyPr vert="horz" wrap="square" lIns="63500" tIns="63500" rIns="63500" bIns="63500" rtlCol="0" anchor="ctr"/>
          <a:lstStyle/>
          <a:p>
            <a:pPr algn="ctr">
              <a:defRPr/>
            </a:pPr>
            <a:endParaRPr/>
          </a:p>
        </p:txBody>
      </p:sp>
      <p:sp>
        <p:nvSpPr>
          <p:cNvPr id="6" name="AutoShape 6"/>
          <p:cNvSpPr/>
          <p:nvPr/>
        </p:nvSpPr>
        <p:spPr>
          <a:xfrm>
            <a:off x="952500" y="1917700"/>
            <a:ext cx="889000" cy="508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3200" b="1" i="0" u="none" strike="noStrike" dirty="0">
                <a:solidFill>
                  <a:srgbClr val="FFFFFF"/>
                </a:solidFill>
                <a:latin typeface="Noto Sans SC"/>
                <a:ea typeface="Noto Sans SC"/>
                <a:cs typeface="Noto Sans SC"/>
                <a:sym typeface="Noto Sans SC"/>
              </a:rPr>
              <a:t>01</a:t>
            </a:r>
            <a:endParaRPr lang="en-US" sz="1100" dirty="0"/>
          </a:p>
        </p:txBody>
      </p:sp>
      <p:sp>
        <p:nvSpPr>
          <p:cNvPr id="7" name="AutoShape 7"/>
          <p:cNvSpPr/>
          <p:nvPr/>
        </p:nvSpPr>
        <p:spPr>
          <a:xfrm>
            <a:off x="2032000" y="1778000"/>
            <a:ext cx="1905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FFFFFF"/>
                </a:solidFill>
                <a:latin typeface="Noto Sans SC"/>
                <a:ea typeface="Noto Sans SC"/>
                <a:cs typeface="Noto Sans SC"/>
                <a:sym typeface="Noto Sans SC"/>
              </a:rPr>
              <a:t>需求分析与设计思路</a:t>
            </a:r>
            <a:endParaRPr lang="en-US" sz="1100"/>
          </a:p>
        </p:txBody>
      </p:sp>
      <p:sp>
        <p:nvSpPr>
          <p:cNvPr id="8" name="AutoShape 8"/>
          <p:cNvSpPr/>
          <p:nvPr/>
        </p:nvSpPr>
        <p:spPr>
          <a:xfrm>
            <a:off x="2032000" y="2286000"/>
            <a:ext cx="1905000" cy="762000"/>
          </a:xfrm>
          <a:prstGeom prst="rect">
            <a:avLst/>
          </a:prstGeom>
          <a:noFill/>
          <a:ln w="12700" cap="flat" cmpd="sng">
            <a:noFill/>
            <a:prstDash val="solid"/>
            <a:round/>
          </a:ln>
        </p:spPr>
        <p:txBody>
          <a:bodyPr vert="horz" wrap="square" lIns="0" tIns="0" rIns="0" bIns="0" rtlCol="0" anchor="t" anchorCtr="0"/>
          <a:lstStyle/>
          <a:p>
            <a:pPr indent="0" algn="l">
              <a:lnSpc>
                <a:spcPct val="108333"/>
              </a:lnSpc>
              <a:defRPr/>
            </a:pPr>
            <a:r>
              <a:rPr lang="en-US" sz="1100" b="0" i="0" u="none" strike="noStrike" dirty="0" err="1">
                <a:solidFill>
                  <a:srgbClr val="C8C8C8"/>
                </a:solidFill>
                <a:latin typeface="Noto Sans SC"/>
                <a:ea typeface="Noto Sans SC"/>
                <a:cs typeface="Noto Sans SC"/>
                <a:sym typeface="Noto Sans SC"/>
              </a:rPr>
              <a:t>剖析三大核心应用场景，明确性能诉求与系统建设目标</a:t>
            </a:r>
            <a:endParaRPr lang="en-US" sz="1100" dirty="0"/>
          </a:p>
        </p:txBody>
      </p:sp>
      <p:sp>
        <p:nvSpPr>
          <p:cNvPr id="9" name="AutoShape 9"/>
          <p:cNvSpPr/>
          <p:nvPr/>
        </p:nvSpPr>
        <p:spPr>
          <a:xfrm>
            <a:off x="4445000" y="1524000"/>
            <a:ext cx="3302000" cy="1778000"/>
          </a:xfrm>
          <a:prstGeom prst="roundRect">
            <a:avLst>
              <a:gd name="adj" fmla="val 11428"/>
            </a:avLst>
          </a:prstGeom>
          <a:solidFill>
            <a:srgbClr val="FFFFFF">
              <a:alpha val="8000"/>
            </a:srgbClr>
          </a:solidFill>
          <a:ln w="12700" cap="flat" cmpd="sng">
            <a:solidFill>
              <a:srgbClr val="3498DB">
                <a:alpha val="60000"/>
              </a:srgbClr>
            </a:solidFill>
            <a:prstDash val="solid"/>
            <a:round/>
          </a:ln>
        </p:spPr>
        <p:txBody>
          <a:bodyPr vert="horz" wrap="square" lIns="63500" tIns="63500" rIns="63500" bIns="63500" rtlCol="0" anchor="ctr"/>
          <a:lstStyle/>
          <a:p>
            <a:pPr algn="ctr">
              <a:defRPr/>
            </a:pPr>
            <a:endParaRPr/>
          </a:p>
        </p:txBody>
      </p:sp>
      <p:sp>
        <p:nvSpPr>
          <p:cNvPr id="10" name="AutoShape 10"/>
          <p:cNvSpPr/>
          <p:nvPr/>
        </p:nvSpPr>
        <p:spPr>
          <a:xfrm>
            <a:off x="4635500" y="1778000"/>
            <a:ext cx="889000" cy="889000"/>
          </a:xfrm>
          <a:prstGeom prst="ellipse">
            <a:avLst/>
          </a:prstGeom>
          <a:solidFill>
            <a:srgbClr val="E67E22">
              <a:alpha val="100000"/>
            </a:srgbClr>
          </a:solidFill>
          <a:ln w="25400" cap="flat" cmpd="sng">
            <a:noFill/>
            <a:prstDash val="solid"/>
            <a:round/>
          </a:ln>
        </p:spPr>
        <p:txBody>
          <a:bodyPr vert="horz" wrap="square" lIns="63500" tIns="63500" rIns="63500" bIns="63500" rtlCol="0" anchor="ctr"/>
          <a:lstStyle/>
          <a:p>
            <a:pPr algn="ctr">
              <a:defRPr/>
            </a:pPr>
            <a:endParaRPr/>
          </a:p>
        </p:txBody>
      </p:sp>
      <p:sp>
        <p:nvSpPr>
          <p:cNvPr id="11" name="AutoShape 11"/>
          <p:cNvSpPr/>
          <p:nvPr/>
        </p:nvSpPr>
        <p:spPr>
          <a:xfrm>
            <a:off x="4635500" y="1917700"/>
            <a:ext cx="889000" cy="508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3200" b="1" i="0" u="none" strike="noStrike" dirty="0">
                <a:solidFill>
                  <a:srgbClr val="FFFFFF"/>
                </a:solidFill>
                <a:latin typeface="Noto Sans SC"/>
                <a:ea typeface="Noto Sans SC"/>
                <a:cs typeface="Noto Sans SC"/>
                <a:sym typeface="Noto Sans SC"/>
              </a:rPr>
              <a:t>02</a:t>
            </a:r>
            <a:endParaRPr lang="en-US" sz="1100" dirty="0"/>
          </a:p>
        </p:txBody>
      </p:sp>
      <p:sp>
        <p:nvSpPr>
          <p:cNvPr id="12" name="AutoShape 12"/>
          <p:cNvSpPr/>
          <p:nvPr/>
        </p:nvSpPr>
        <p:spPr>
          <a:xfrm>
            <a:off x="5715000" y="1778000"/>
            <a:ext cx="1905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FFFFFF"/>
                </a:solidFill>
                <a:latin typeface="Noto Sans SC"/>
                <a:ea typeface="Noto Sans SC"/>
                <a:cs typeface="Noto Sans SC"/>
                <a:sym typeface="Noto Sans SC"/>
              </a:rPr>
              <a:t>核心硬件配置详解</a:t>
            </a:r>
            <a:endParaRPr lang="en-US" sz="1100"/>
          </a:p>
        </p:txBody>
      </p:sp>
      <p:sp>
        <p:nvSpPr>
          <p:cNvPr id="13" name="AutoShape 13"/>
          <p:cNvSpPr/>
          <p:nvPr/>
        </p:nvSpPr>
        <p:spPr>
          <a:xfrm>
            <a:off x="5715000" y="2286000"/>
            <a:ext cx="1905000" cy="762000"/>
          </a:xfrm>
          <a:prstGeom prst="rect">
            <a:avLst/>
          </a:prstGeom>
          <a:noFill/>
          <a:ln w="12700" cap="flat" cmpd="sng">
            <a:noFill/>
            <a:prstDash val="solid"/>
            <a:round/>
          </a:ln>
        </p:spPr>
        <p:txBody>
          <a:bodyPr vert="horz" wrap="square" lIns="0" tIns="0" rIns="0" bIns="0" rtlCol="0" anchor="t" anchorCtr="0"/>
          <a:lstStyle/>
          <a:p>
            <a:pPr indent="0" algn="l">
              <a:lnSpc>
                <a:spcPct val="108333"/>
              </a:lnSpc>
              <a:defRPr/>
            </a:pPr>
            <a:r>
              <a:rPr lang="en-US" sz="1100" b="0" i="0" u="none" strike="noStrike" dirty="0" err="1">
                <a:solidFill>
                  <a:srgbClr val="C8C8C8"/>
                </a:solidFill>
                <a:latin typeface="Noto Sans SC"/>
                <a:ea typeface="Noto Sans SC"/>
                <a:cs typeface="Noto Sans SC"/>
                <a:sym typeface="Noto Sans SC"/>
              </a:rPr>
              <a:t>深入解析CPU、主板、内存、显卡等关键组件的专业选型逻辑</a:t>
            </a:r>
            <a:endParaRPr lang="en-US" sz="1100" dirty="0"/>
          </a:p>
        </p:txBody>
      </p:sp>
      <p:sp>
        <p:nvSpPr>
          <p:cNvPr id="14" name="AutoShape 14"/>
          <p:cNvSpPr/>
          <p:nvPr/>
        </p:nvSpPr>
        <p:spPr>
          <a:xfrm>
            <a:off x="8128000" y="1524000"/>
            <a:ext cx="3302000" cy="1778000"/>
          </a:xfrm>
          <a:prstGeom prst="roundRect">
            <a:avLst>
              <a:gd name="adj" fmla="val 11428"/>
            </a:avLst>
          </a:prstGeom>
          <a:solidFill>
            <a:srgbClr val="FFFFFF">
              <a:alpha val="8000"/>
            </a:srgbClr>
          </a:solidFill>
          <a:ln w="12700" cap="flat" cmpd="sng">
            <a:solidFill>
              <a:srgbClr val="3498DB">
                <a:alpha val="60000"/>
              </a:srgbClr>
            </a:solidFill>
            <a:prstDash val="solid"/>
            <a:round/>
          </a:ln>
        </p:spPr>
        <p:txBody>
          <a:bodyPr vert="horz" wrap="square" lIns="63500" tIns="63500" rIns="63500" bIns="63500" rtlCol="0" anchor="ctr"/>
          <a:lstStyle/>
          <a:p>
            <a:pPr algn="ctr">
              <a:defRPr/>
            </a:pPr>
            <a:endParaRPr/>
          </a:p>
        </p:txBody>
      </p:sp>
      <p:sp>
        <p:nvSpPr>
          <p:cNvPr id="15" name="AutoShape 15"/>
          <p:cNvSpPr/>
          <p:nvPr/>
        </p:nvSpPr>
        <p:spPr>
          <a:xfrm>
            <a:off x="8318500" y="1778000"/>
            <a:ext cx="889000" cy="889000"/>
          </a:xfrm>
          <a:prstGeom prst="ellipse">
            <a:avLst/>
          </a:prstGeom>
          <a:solidFill>
            <a:srgbClr val="E67E22">
              <a:alpha val="100000"/>
            </a:srgbClr>
          </a:solidFill>
          <a:ln w="25400" cap="flat" cmpd="sng">
            <a:noFill/>
            <a:prstDash val="solid"/>
            <a:round/>
          </a:ln>
        </p:spPr>
        <p:txBody>
          <a:bodyPr vert="horz" wrap="square" lIns="63500" tIns="63500" rIns="63500" bIns="63500" rtlCol="0" anchor="ctr"/>
          <a:lstStyle/>
          <a:p>
            <a:pPr algn="ctr">
              <a:defRPr/>
            </a:pPr>
            <a:endParaRPr/>
          </a:p>
        </p:txBody>
      </p:sp>
      <p:sp>
        <p:nvSpPr>
          <p:cNvPr id="16" name="AutoShape 16"/>
          <p:cNvSpPr/>
          <p:nvPr/>
        </p:nvSpPr>
        <p:spPr>
          <a:xfrm>
            <a:off x="8318500" y="1917700"/>
            <a:ext cx="889000" cy="508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3200" b="1" i="0" u="none" strike="noStrike" dirty="0">
                <a:solidFill>
                  <a:srgbClr val="FFFFFF"/>
                </a:solidFill>
                <a:latin typeface="Noto Sans SC"/>
                <a:ea typeface="Noto Sans SC"/>
                <a:cs typeface="Noto Sans SC"/>
                <a:sym typeface="Noto Sans SC"/>
              </a:rPr>
              <a:t>03</a:t>
            </a:r>
            <a:endParaRPr lang="en-US" sz="1100" dirty="0"/>
          </a:p>
        </p:txBody>
      </p:sp>
      <p:sp>
        <p:nvSpPr>
          <p:cNvPr id="17" name="AutoShape 17"/>
          <p:cNvSpPr/>
          <p:nvPr/>
        </p:nvSpPr>
        <p:spPr>
          <a:xfrm>
            <a:off x="9398000" y="1778000"/>
            <a:ext cx="1905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FFFFFF"/>
                </a:solidFill>
                <a:latin typeface="Noto Sans SC"/>
                <a:ea typeface="Noto Sans SC"/>
                <a:cs typeface="Noto Sans SC"/>
                <a:sym typeface="Noto Sans SC"/>
              </a:rPr>
              <a:t>兼容性验证与匹配</a:t>
            </a:r>
            <a:endParaRPr lang="en-US" sz="1100"/>
          </a:p>
        </p:txBody>
      </p:sp>
      <p:sp>
        <p:nvSpPr>
          <p:cNvPr id="18" name="AutoShape 18"/>
          <p:cNvSpPr/>
          <p:nvPr/>
        </p:nvSpPr>
        <p:spPr>
          <a:xfrm>
            <a:off x="9398000" y="2286000"/>
            <a:ext cx="1905000" cy="762000"/>
          </a:xfrm>
          <a:prstGeom prst="rect">
            <a:avLst/>
          </a:prstGeom>
          <a:noFill/>
          <a:ln w="12700" cap="flat" cmpd="sng">
            <a:noFill/>
            <a:prstDash val="solid"/>
            <a:round/>
          </a:ln>
        </p:spPr>
        <p:txBody>
          <a:bodyPr vert="horz" wrap="square" lIns="0" tIns="0" rIns="0" bIns="0" rtlCol="0" anchor="t" anchorCtr="0"/>
          <a:lstStyle/>
          <a:p>
            <a:pPr indent="0" algn="l">
              <a:lnSpc>
                <a:spcPct val="108333"/>
              </a:lnSpc>
              <a:defRPr/>
            </a:pPr>
            <a:r>
              <a:rPr lang="en-US" sz="1100" b="0" i="0" u="none" strike="noStrike" dirty="0" err="1">
                <a:solidFill>
                  <a:srgbClr val="C8C8C8"/>
                </a:solidFill>
                <a:latin typeface="Noto Sans SC"/>
                <a:ea typeface="Noto Sans SC"/>
                <a:cs typeface="Noto Sans SC"/>
                <a:sym typeface="Noto Sans SC"/>
              </a:rPr>
              <a:t>验证全链路硬件兼容性，并展示最终配置与业务需求的高度契合</a:t>
            </a:r>
            <a:endParaRPr lang="en-US" sz="1100" dirty="0"/>
          </a:p>
        </p:txBody>
      </p:sp>
      <p:sp>
        <p:nvSpPr>
          <p:cNvPr id="19" name="AutoShape 19"/>
          <p:cNvSpPr/>
          <p:nvPr/>
        </p:nvSpPr>
        <p:spPr>
          <a:xfrm>
            <a:off x="762000" y="3683000"/>
            <a:ext cx="5207000" cy="1651000"/>
          </a:xfrm>
          <a:prstGeom prst="roundRect">
            <a:avLst>
              <a:gd name="adj" fmla="val 12307"/>
            </a:avLst>
          </a:prstGeom>
          <a:solidFill>
            <a:srgbClr val="FFFFFF">
              <a:alpha val="8000"/>
            </a:srgbClr>
          </a:solidFill>
          <a:ln w="12700" cap="flat" cmpd="sng">
            <a:solidFill>
              <a:srgbClr val="3498DB">
                <a:alpha val="60000"/>
              </a:srgbClr>
            </a:solidFill>
            <a:prstDash val="solid"/>
            <a:round/>
          </a:ln>
        </p:spPr>
        <p:txBody>
          <a:bodyPr vert="horz" wrap="square" lIns="63500" tIns="63500" rIns="63500" bIns="63500" rtlCol="0" anchor="ctr"/>
          <a:lstStyle/>
          <a:p>
            <a:pPr algn="ctr">
              <a:defRPr/>
            </a:pPr>
            <a:endParaRPr/>
          </a:p>
        </p:txBody>
      </p:sp>
      <p:sp>
        <p:nvSpPr>
          <p:cNvPr id="20" name="AutoShape 20"/>
          <p:cNvSpPr/>
          <p:nvPr/>
        </p:nvSpPr>
        <p:spPr>
          <a:xfrm>
            <a:off x="952500" y="3937000"/>
            <a:ext cx="1016000" cy="1016000"/>
          </a:xfrm>
          <a:prstGeom prst="ellipse">
            <a:avLst/>
          </a:prstGeom>
          <a:solidFill>
            <a:srgbClr val="E67E22">
              <a:alpha val="100000"/>
            </a:srgbClr>
          </a:solidFill>
          <a:ln w="25400" cap="flat" cmpd="sng">
            <a:noFill/>
            <a:prstDash val="solid"/>
            <a:round/>
          </a:ln>
        </p:spPr>
        <p:txBody>
          <a:bodyPr vert="horz" wrap="square" lIns="63500" tIns="63500" rIns="63500" bIns="63500" rtlCol="0" anchor="ctr"/>
          <a:lstStyle/>
          <a:p>
            <a:pPr algn="ctr">
              <a:defRPr/>
            </a:pPr>
            <a:endParaRPr/>
          </a:p>
        </p:txBody>
      </p:sp>
      <p:sp>
        <p:nvSpPr>
          <p:cNvPr id="21" name="AutoShape 21"/>
          <p:cNvSpPr/>
          <p:nvPr/>
        </p:nvSpPr>
        <p:spPr>
          <a:xfrm>
            <a:off x="952500" y="4127500"/>
            <a:ext cx="1016000" cy="508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3200" b="1" i="0" u="none" strike="noStrike" dirty="0">
                <a:solidFill>
                  <a:srgbClr val="FFFFFF"/>
                </a:solidFill>
                <a:latin typeface="Noto Sans SC"/>
                <a:ea typeface="Noto Sans SC"/>
                <a:cs typeface="Noto Sans SC"/>
                <a:sym typeface="Noto Sans SC"/>
              </a:rPr>
              <a:t>04</a:t>
            </a:r>
            <a:endParaRPr lang="en-US" sz="1100" dirty="0"/>
          </a:p>
        </p:txBody>
      </p:sp>
      <p:sp>
        <p:nvSpPr>
          <p:cNvPr id="22" name="AutoShape 22"/>
          <p:cNvSpPr/>
          <p:nvPr/>
        </p:nvSpPr>
        <p:spPr>
          <a:xfrm>
            <a:off x="2222500" y="3937000"/>
            <a:ext cx="3556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900" b="1" i="0" u="none" strike="noStrike">
                <a:solidFill>
                  <a:srgbClr val="FFFFFF"/>
                </a:solidFill>
                <a:latin typeface="Noto Sans SC"/>
                <a:ea typeface="Noto Sans SC"/>
                <a:cs typeface="Noto Sans SC"/>
                <a:sym typeface="Noto Sans SC"/>
              </a:rPr>
              <a:t>预算控制与性价比分析</a:t>
            </a:r>
            <a:endParaRPr lang="en-US" sz="1100"/>
          </a:p>
        </p:txBody>
      </p:sp>
      <p:sp>
        <p:nvSpPr>
          <p:cNvPr id="23" name="AutoShape 23"/>
          <p:cNvSpPr/>
          <p:nvPr/>
        </p:nvSpPr>
        <p:spPr>
          <a:xfrm>
            <a:off x="2222500" y="4445000"/>
            <a:ext cx="3556000" cy="762000"/>
          </a:xfrm>
          <a:prstGeom prst="rect">
            <a:avLst/>
          </a:prstGeom>
          <a:noFill/>
          <a:ln w="12700" cap="flat" cmpd="sng">
            <a:noFill/>
            <a:prstDash val="solid"/>
            <a:round/>
          </a:ln>
        </p:spPr>
        <p:txBody>
          <a:bodyPr vert="horz" wrap="square" lIns="0" tIns="0" rIns="0" bIns="0" rtlCol="0" anchor="t" anchorCtr="0"/>
          <a:lstStyle/>
          <a:p>
            <a:pPr indent="0" algn="l">
              <a:lnSpc>
                <a:spcPct val="108333"/>
              </a:lnSpc>
              <a:defRPr/>
            </a:pPr>
            <a:r>
              <a:rPr lang="en-US" sz="1200" b="0" i="0" u="none" strike="noStrike" dirty="0" err="1">
                <a:solidFill>
                  <a:srgbClr val="C8C8C8"/>
                </a:solidFill>
                <a:latin typeface="Noto Sans SC"/>
                <a:ea typeface="Noto Sans SC"/>
                <a:cs typeface="Noto Sans SC"/>
                <a:sym typeface="Noto Sans SC"/>
              </a:rPr>
              <a:t>详细分析预算分配策略，在满足性能需求的前提下，突出方案的高性价比优势与资源利用率</a:t>
            </a:r>
            <a:endParaRPr lang="en-US" sz="1100" dirty="0"/>
          </a:p>
        </p:txBody>
      </p:sp>
      <p:sp>
        <p:nvSpPr>
          <p:cNvPr id="24" name="AutoShape 24"/>
          <p:cNvSpPr/>
          <p:nvPr/>
        </p:nvSpPr>
        <p:spPr>
          <a:xfrm>
            <a:off x="6223000" y="3683000"/>
            <a:ext cx="5207000" cy="1651000"/>
          </a:xfrm>
          <a:prstGeom prst="roundRect">
            <a:avLst>
              <a:gd name="adj" fmla="val 12307"/>
            </a:avLst>
          </a:prstGeom>
          <a:solidFill>
            <a:srgbClr val="FFFFFF">
              <a:alpha val="8000"/>
            </a:srgbClr>
          </a:solidFill>
          <a:ln w="12700" cap="flat" cmpd="sng">
            <a:solidFill>
              <a:srgbClr val="3498DB">
                <a:alpha val="60000"/>
              </a:srgbClr>
            </a:solidFill>
            <a:prstDash val="solid"/>
            <a:round/>
          </a:ln>
        </p:spPr>
        <p:txBody>
          <a:bodyPr vert="horz" wrap="square" lIns="63500" tIns="63500" rIns="63500" bIns="63500" rtlCol="0" anchor="ctr"/>
          <a:lstStyle/>
          <a:p>
            <a:pPr algn="ctr">
              <a:defRPr/>
            </a:pPr>
            <a:endParaRPr/>
          </a:p>
        </p:txBody>
      </p:sp>
      <p:sp>
        <p:nvSpPr>
          <p:cNvPr id="25" name="AutoShape 25"/>
          <p:cNvSpPr/>
          <p:nvPr/>
        </p:nvSpPr>
        <p:spPr>
          <a:xfrm>
            <a:off x="6413500" y="3937000"/>
            <a:ext cx="1016000" cy="1016000"/>
          </a:xfrm>
          <a:prstGeom prst="ellipse">
            <a:avLst/>
          </a:prstGeom>
          <a:solidFill>
            <a:srgbClr val="E67E22">
              <a:alpha val="100000"/>
            </a:srgbClr>
          </a:solidFill>
          <a:ln w="25400" cap="flat" cmpd="sng">
            <a:noFill/>
            <a:prstDash val="solid"/>
            <a:round/>
          </a:ln>
        </p:spPr>
        <p:txBody>
          <a:bodyPr vert="horz" wrap="square" lIns="63500" tIns="63500" rIns="63500" bIns="63500" rtlCol="0" anchor="ctr"/>
          <a:lstStyle/>
          <a:p>
            <a:pPr algn="ctr">
              <a:defRPr/>
            </a:pPr>
            <a:endParaRPr/>
          </a:p>
        </p:txBody>
      </p:sp>
      <p:sp>
        <p:nvSpPr>
          <p:cNvPr id="26" name="AutoShape 26"/>
          <p:cNvSpPr/>
          <p:nvPr/>
        </p:nvSpPr>
        <p:spPr>
          <a:xfrm>
            <a:off x="6413500" y="4127500"/>
            <a:ext cx="1016000" cy="508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3200" b="1" i="0" u="none" strike="noStrike" dirty="0">
                <a:solidFill>
                  <a:srgbClr val="FFFFFF"/>
                </a:solidFill>
                <a:latin typeface="Noto Sans SC"/>
                <a:ea typeface="Noto Sans SC"/>
                <a:cs typeface="Noto Sans SC"/>
                <a:sym typeface="Noto Sans SC"/>
              </a:rPr>
              <a:t>05</a:t>
            </a:r>
            <a:endParaRPr lang="en-US" sz="1100" dirty="0"/>
          </a:p>
        </p:txBody>
      </p:sp>
      <p:sp>
        <p:nvSpPr>
          <p:cNvPr id="27" name="AutoShape 27"/>
          <p:cNvSpPr/>
          <p:nvPr/>
        </p:nvSpPr>
        <p:spPr>
          <a:xfrm>
            <a:off x="7683500" y="3937000"/>
            <a:ext cx="3556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900" b="1" i="0" u="none" strike="noStrike">
                <a:solidFill>
                  <a:srgbClr val="FFFFFF"/>
                </a:solidFill>
                <a:latin typeface="Noto Sans SC"/>
                <a:ea typeface="Noto Sans SC"/>
                <a:cs typeface="Noto Sans SC"/>
                <a:sym typeface="Noto Sans SC"/>
              </a:rPr>
              <a:t>后期维护与升级方案</a:t>
            </a:r>
            <a:endParaRPr lang="en-US" sz="1100"/>
          </a:p>
        </p:txBody>
      </p:sp>
      <p:sp>
        <p:nvSpPr>
          <p:cNvPr id="28" name="AutoShape 28"/>
          <p:cNvSpPr/>
          <p:nvPr/>
        </p:nvSpPr>
        <p:spPr>
          <a:xfrm>
            <a:off x="7683500" y="4445000"/>
            <a:ext cx="3556000" cy="762000"/>
          </a:xfrm>
          <a:prstGeom prst="rect">
            <a:avLst/>
          </a:prstGeom>
          <a:noFill/>
          <a:ln w="12700" cap="flat" cmpd="sng">
            <a:noFill/>
            <a:prstDash val="solid"/>
            <a:round/>
          </a:ln>
        </p:spPr>
        <p:txBody>
          <a:bodyPr vert="horz" wrap="square" lIns="0" tIns="0" rIns="0" bIns="0" rtlCol="0" anchor="t" anchorCtr="0"/>
          <a:lstStyle/>
          <a:p>
            <a:pPr indent="0" algn="l">
              <a:lnSpc>
                <a:spcPct val="108333"/>
              </a:lnSpc>
              <a:defRPr/>
            </a:pPr>
            <a:r>
              <a:rPr lang="en-US" sz="1200" b="0" i="0" u="none" strike="noStrike" dirty="0" err="1">
                <a:solidFill>
                  <a:srgbClr val="C8C8C8"/>
                </a:solidFill>
                <a:latin typeface="Noto Sans SC"/>
                <a:ea typeface="Noto Sans SC"/>
                <a:cs typeface="Noto Sans SC"/>
                <a:sym typeface="Noto Sans SC"/>
              </a:rPr>
              <a:t>提供详尽的日常维护计划，并规划清晰的未来硬件升级路径，保障系统长期稳定、高效运行</a:t>
            </a:r>
            <a:endParaRPr lang="en-US" sz="11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0" y="0"/>
            <a:ext cx="12192000" cy="6858000"/>
          </a:xfrm>
          <a:prstGeom prst="roundRect">
            <a:avLst>
              <a:gd name="adj" fmla="val 0"/>
            </a:avLst>
          </a:prstGeom>
          <a:solidFill>
            <a:srgbClr val="000000">
              <a:alpha val="60000"/>
            </a:srgbClr>
          </a:solidFill>
          <a:ln w="25400" cap="flat" cmpd="sng">
            <a:noFill/>
            <a:prstDash val="solid"/>
            <a:round/>
          </a:ln>
        </p:spPr>
        <p:txBody>
          <a:bodyPr vert="horz" wrap="square" lIns="63500" tIns="63500" rIns="63500" bIns="63500" rtlCol="0" anchor="ctr"/>
          <a:lstStyle/>
          <a:p>
            <a:pPr algn="ctr">
              <a:defRPr/>
            </a:pPr>
            <a:endParaRPr/>
          </a:p>
        </p:txBody>
      </p:sp>
      <p:sp>
        <p:nvSpPr>
          <p:cNvPr id="3" name="AutoShape 3"/>
          <p:cNvSpPr/>
          <p:nvPr/>
        </p:nvSpPr>
        <p:spPr>
          <a:xfrm>
            <a:off x="762000" y="635000"/>
            <a:ext cx="50800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200" b="1" i="0" u="none" strike="noStrike">
                <a:solidFill>
                  <a:srgbClr val="FFFFFF"/>
                </a:solidFill>
                <a:latin typeface="Noto Sans SC"/>
                <a:ea typeface="Noto Sans SC"/>
                <a:cs typeface="Noto Sans SC"/>
                <a:sym typeface="Noto Sans SC"/>
              </a:rPr>
              <a:t>项目需求分析</a:t>
            </a:r>
            <a:endParaRPr lang="en-US" sz="1100"/>
          </a:p>
        </p:txBody>
      </p:sp>
      <p:sp>
        <p:nvSpPr>
          <p:cNvPr id="4" name="AutoShape 4"/>
          <p:cNvSpPr/>
          <p:nvPr/>
        </p:nvSpPr>
        <p:spPr>
          <a:xfrm>
            <a:off x="762000" y="1524000"/>
            <a:ext cx="5207000" cy="1587500"/>
          </a:xfrm>
          <a:prstGeom prst="roundRect">
            <a:avLst>
              <a:gd name="adj" fmla="val 9600"/>
            </a:avLst>
          </a:prstGeom>
          <a:solidFill>
            <a:srgbClr val="141E28">
              <a:alpha val="85000"/>
            </a:srgbClr>
          </a:solidFill>
          <a:ln w="12700" cap="flat" cmpd="sng">
            <a:solidFill>
              <a:srgbClr val="3498DB">
                <a:alpha val="30000"/>
              </a:srgbClr>
            </a:solidFill>
            <a:prstDash val="solid"/>
            <a:round/>
          </a:ln>
        </p:spPr>
        <p:txBody>
          <a:bodyPr vert="horz" wrap="square" lIns="63500" tIns="63500" rIns="63500" bIns="63500" rtlCol="0" anchor="ctr"/>
          <a:lstStyle/>
          <a:p>
            <a:pPr algn="ctr">
              <a:defRPr/>
            </a:pPr>
            <a:endParaRPr/>
          </a:p>
        </p:txBody>
      </p:sp>
      <p:pic>
        <p:nvPicPr>
          <p:cNvPr id="5" name="Picture 5"/>
          <p:cNvPicPr>
            <a:picLocks noChangeAspect="1"/>
          </p:cNvPicPr>
          <p:nvPr/>
        </p:nvPicPr>
        <p:blipFill>
          <a:blip r:embed="rId4"/>
          <a:srcRect l="14407" r="14407"/>
          <a:stretch/>
        </p:blipFill>
        <p:spPr>
          <a:xfrm>
            <a:off x="952500" y="1625600"/>
            <a:ext cx="1651000" cy="1384300"/>
          </a:xfrm>
          <a:prstGeom prst="roundRect">
            <a:avLst>
              <a:gd name="adj" fmla="val 7339"/>
            </a:avLst>
          </a:prstGeom>
          <a:noFill/>
          <a:ln w="25400" cap="flat" cmpd="sng">
            <a:noFill/>
            <a:prstDash val="solid"/>
            <a:round/>
          </a:ln>
        </p:spPr>
      </p:pic>
      <p:sp>
        <p:nvSpPr>
          <p:cNvPr id="6" name="AutoShape 6"/>
          <p:cNvSpPr/>
          <p:nvPr/>
        </p:nvSpPr>
        <p:spPr>
          <a:xfrm>
            <a:off x="2794000" y="1651000"/>
            <a:ext cx="2984500" cy="3048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1" i="0" u="none" strike="noStrike" dirty="0">
                <a:solidFill>
                  <a:srgbClr val="3498DB"/>
                </a:solidFill>
                <a:latin typeface="Noto Sans SC"/>
                <a:ea typeface="Noto Sans SC"/>
                <a:cs typeface="Noto Sans SC"/>
                <a:sym typeface="Noto Sans SC"/>
              </a:rPr>
              <a:t>3D </a:t>
            </a:r>
            <a:r>
              <a:rPr lang="en-US" sz="1600" b="1" i="0" u="none" strike="noStrike" dirty="0" err="1">
                <a:solidFill>
                  <a:srgbClr val="3498DB"/>
                </a:solidFill>
                <a:latin typeface="Noto Sans SC"/>
                <a:ea typeface="Noto Sans SC"/>
                <a:cs typeface="Noto Sans SC"/>
                <a:sym typeface="Noto Sans SC"/>
              </a:rPr>
              <a:t>建模</a:t>
            </a:r>
            <a:r>
              <a:rPr lang="en-US" sz="1600" b="1" i="0" u="none" strike="noStrike" dirty="0">
                <a:solidFill>
                  <a:srgbClr val="3498DB"/>
                </a:solidFill>
                <a:latin typeface="Noto Sans SC"/>
                <a:ea typeface="Noto Sans SC"/>
                <a:cs typeface="Noto Sans SC"/>
                <a:sym typeface="Noto Sans SC"/>
              </a:rPr>
              <a:t> (3</a:t>
            </a:r>
            <a:r>
              <a:rPr lang="en-US" sz="1600" b="1" dirty="0">
                <a:solidFill>
                  <a:srgbClr val="3498DB"/>
                </a:solidFill>
                <a:latin typeface="Noto Sans SC"/>
                <a:ea typeface="Noto Sans SC"/>
                <a:cs typeface="Noto Sans SC"/>
                <a:sym typeface="Noto Sans SC"/>
              </a:rPr>
              <a:t>D</a:t>
            </a:r>
            <a:r>
              <a:rPr lang="en-US" sz="1600" b="1" i="0" u="none" strike="noStrike" dirty="0">
                <a:solidFill>
                  <a:srgbClr val="3498DB"/>
                </a:solidFill>
                <a:latin typeface="Noto Sans SC"/>
                <a:ea typeface="Noto Sans SC"/>
                <a:cs typeface="Noto Sans SC"/>
                <a:sym typeface="Noto Sans SC"/>
              </a:rPr>
              <a:t> Max / Maya)</a:t>
            </a:r>
            <a:endParaRPr lang="en-US" sz="1100" dirty="0"/>
          </a:p>
        </p:txBody>
      </p:sp>
      <p:sp>
        <p:nvSpPr>
          <p:cNvPr id="7" name="AutoShape 7"/>
          <p:cNvSpPr/>
          <p:nvPr/>
        </p:nvSpPr>
        <p:spPr>
          <a:xfrm>
            <a:off x="2794000" y="2032000"/>
            <a:ext cx="2984500" cy="444500"/>
          </a:xfrm>
          <a:prstGeom prst="rect">
            <a:avLst/>
          </a:prstGeom>
          <a:noFill/>
          <a:ln w="12700" cap="flat" cmpd="sng">
            <a:noFill/>
            <a:prstDash val="solid"/>
            <a:round/>
          </a:ln>
        </p:spPr>
        <p:txBody>
          <a:bodyPr vert="horz" wrap="square" lIns="0" tIns="0" rIns="0" bIns="0" rtlCol="0" anchor="ctr" anchorCtr="0"/>
          <a:lstStyle/>
          <a:p>
            <a:pPr indent="0" algn="l">
              <a:lnSpc>
                <a:spcPct val="100000"/>
              </a:lnSpc>
              <a:defRPr/>
            </a:pPr>
            <a:r>
              <a:rPr lang="en-US" sz="1000" b="0" i="0" u="none" strike="noStrike" dirty="0" err="1">
                <a:solidFill>
                  <a:srgbClr val="DCDCDC"/>
                </a:solidFill>
                <a:latin typeface="Noto Sans SC"/>
                <a:ea typeface="Noto Sans SC"/>
                <a:cs typeface="Noto Sans SC"/>
                <a:sym typeface="Noto Sans SC"/>
              </a:rPr>
              <a:t>需求：单核性能保视口流畅，多核并行加速最终渲染</a:t>
            </a:r>
            <a:endParaRPr lang="en-US" sz="1100" dirty="0"/>
          </a:p>
        </p:txBody>
      </p:sp>
      <p:sp>
        <p:nvSpPr>
          <p:cNvPr id="8" name="AutoShape 8"/>
          <p:cNvSpPr/>
          <p:nvPr/>
        </p:nvSpPr>
        <p:spPr>
          <a:xfrm>
            <a:off x="2794000" y="2540000"/>
            <a:ext cx="29845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000" b="0" i="0" u="none" strike="noStrike">
                <a:solidFill>
                  <a:srgbClr val="B4B4B4"/>
                </a:solidFill>
                <a:latin typeface="Noto Sans SC"/>
                <a:ea typeface="Noto Sans SC"/>
                <a:cs typeface="Noto Sans SC"/>
                <a:sym typeface="Noto Sans SC"/>
              </a:rPr>
              <a:t>映射：高睿频CPU + NVIDIA CUDA加速显卡</a:t>
            </a:r>
            <a:endParaRPr lang="en-US" sz="1100"/>
          </a:p>
        </p:txBody>
      </p:sp>
      <p:sp>
        <p:nvSpPr>
          <p:cNvPr id="9" name="AutoShape 9"/>
          <p:cNvSpPr/>
          <p:nvPr/>
        </p:nvSpPr>
        <p:spPr>
          <a:xfrm>
            <a:off x="762000" y="3302000"/>
            <a:ext cx="5207000" cy="1587500"/>
          </a:xfrm>
          <a:prstGeom prst="roundRect">
            <a:avLst>
              <a:gd name="adj" fmla="val 9600"/>
            </a:avLst>
          </a:prstGeom>
          <a:solidFill>
            <a:srgbClr val="141E28">
              <a:alpha val="85000"/>
            </a:srgbClr>
          </a:solidFill>
          <a:ln w="12700" cap="flat" cmpd="sng">
            <a:solidFill>
              <a:srgbClr val="3498DB">
                <a:alpha val="30000"/>
              </a:srgbClr>
            </a:solidFill>
            <a:prstDash val="solid"/>
            <a:round/>
          </a:ln>
        </p:spPr>
        <p:txBody>
          <a:bodyPr vert="horz" wrap="square" lIns="63500" tIns="63500" rIns="63500" bIns="63500" rtlCol="0" anchor="ctr"/>
          <a:lstStyle/>
          <a:p>
            <a:pPr algn="ctr">
              <a:defRPr/>
            </a:pPr>
            <a:endParaRPr/>
          </a:p>
        </p:txBody>
      </p:sp>
      <p:pic>
        <p:nvPicPr>
          <p:cNvPr id="10" name="Picture 10"/>
          <p:cNvPicPr>
            <a:picLocks noChangeAspect="1"/>
          </p:cNvPicPr>
          <p:nvPr/>
        </p:nvPicPr>
        <p:blipFill>
          <a:blip r:embed="rId5"/>
          <a:srcRect l="14748" r="14748"/>
          <a:stretch/>
        </p:blipFill>
        <p:spPr>
          <a:xfrm>
            <a:off x="952500" y="3403600"/>
            <a:ext cx="1651000" cy="1384300"/>
          </a:xfrm>
          <a:prstGeom prst="roundRect">
            <a:avLst>
              <a:gd name="adj" fmla="val 7339"/>
            </a:avLst>
          </a:prstGeom>
          <a:noFill/>
          <a:ln w="25400" cap="flat" cmpd="sng">
            <a:noFill/>
            <a:prstDash val="solid"/>
            <a:round/>
          </a:ln>
        </p:spPr>
      </p:pic>
      <p:sp>
        <p:nvSpPr>
          <p:cNvPr id="11" name="AutoShape 11"/>
          <p:cNvSpPr/>
          <p:nvPr/>
        </p:nvSpPr>
        <p:spPr>
          <a:xfrm>
            <a:off x="2794000" y="3429000"/>
            <a:ext cx="2984500" cy="3048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1" i="0" u="none" strike="noStrike" dirty="0" err="1">
                <a:solidFill>
                  <a:srgbClr val="3498DB"/>
                </a:solidFill>
                <a:latin typeface="Noto Sans SC"/>
                <a:ea typeface="Noto Sans SC"/>
                <a:cs typeface="Noto Sans SC"/>
                <a:sym typeface="Noto Sans SC"/>
              </a:rPr>
              <a:t>视频</a:t>
            </a:r>
            <a:r>
              <a:rPr lang="zh-CN" altLang="en-US" sz="1600" b="1" dirty="0">
                <a:solidFill>
                  <a:srgbClr val="3498DB"/>
                </a:solidFill>
                <a:latin typeface="Noto Sans SC"/>
                <a:ea typeface="Noto Sans SC"/>
                <a:cs typeface="Noto Sans SC"/>
                <a:sym typeface="Noto Sans SC"/>
              </a:rPr>
              <a:t>剪辑</a:t>
            </a:r>
            <a:r>
              <a:rPr lang="en-US" sz="1600" b="1" i="0" u="none" strike="noStrike" dirty="0">
                <a:solidFill>
                  <a:srgbClr val="3498DB"/>
                </a:solidFill>
                <a:latin typeface="Noto Sans SC"/>
                <a:ea typeface="Noto Sans SC"/>
                <a:cs typeface="Noto Sans SC"/>
                <a:sym typeface="Noto Sans SC"/>
              </a:rPr>
              <a:t> (</a:t>
            </a:r>
            <a:r>
              <a:rPr lang="en-US" sz="1600" b="1" i="0" u="none" strike="noStrike" dirty="0" err="1">
                <a:solidFill>
                  <a:srgbClr val="3498DB"/>
                </a:solidFill>
                <a:latin typeface="Noto Sans SC"/>
                <a:ea typeface="Noto Sans SC"/>
                <a:cs typeface="Noto Sans SC"/>
                <a:sym typeface="Noto Sans SC"/>
              </a:rPr>
              <a:t>Pr</a:t>
            </a:r>
            <a:r>
              <a:rPr lang="en-US" sz="1600" b="1" i="0" u="none" strike="noStrike" dirty="0">
                <a:solidFill>
                  <a:srgbClr val="3498DB"/>
                </a:solidFill>
                <a:latin typeface="Noto Sans SC"/>
                <a:ea typeface="Noto Sans SC"/>
                <a:cs typeface="Noto Sans SC"/>
                <a:sym typeface="Noto Sans SC"/>
              </a:rPr>
              <a:t> / Ae)</a:t>
            </a:r>
            <a:endParaRPr lang="en-US" sz="1100" dirty="0"/>
          </a:p>
        </p:txBody>
      </p:sp>
      <p:sp>
        <p:nvSpPr>
          <p:cNvPr id="12" name="AutoShape 12"/>
          <p:cNvSpPr/>
          <p:nvPr/>
        </p:nvSpPr>
        <p:spPr>
          <a:xfrm>
            <a:off x="2794000" y="3810000"/>
            <a:ext cx="2984500" cy="444500"/>
          </a:xfrm>
          <a:prstGeom prst="rect">
            <a:avLst/>
          </a:prstGeom>
          <a:noFill/>
          <a:ln w="12700" cap="flat" cmpd="sng">
            <a:noFill/>
            <a:prstDash val="solid"/>
            <a:round/>
          </a:ln>
        </p:spPr>
        <p:txBody>
          <a:bodyPr vert="horz" wrap="square" lIns="0" tIns="0" rIns="0" bIns="0" rtlCol="0" anchor="ctr" anchorCtr="0"/>
          <a:lstStyle/>
          <a:p>
            <a:pPr indent="0" algn="l">
              <a:lnSpc>
                <a:spcPct val="100000"/>
              </a:lnSpc>
              <a:defRPr/>
            </a:pPr>
            <a:r>
              <a:rPr lang="en-US" sz="1000" b="0" i="0" u="none" strike="noStrike" dirty="0">
                <a:solidFill>
                  <a:srgbClr val="DCDCDC"/>
                </a:solidFill>
                <a:latin typeface="Noto Sans SC"/>
                <a:ea typeface="Noto Sans SC"/>
                <a:cs typeface="Noto Sans SC"/>
                <a:sym typeface="Noto Sans SC"/>
              </a:rPr>
              <a:t>需求：GPU硬解码加速，海量素材吞吐，4K实时预览</a:t>
            </a:r>
            <a:endParaRPr lang="en-US" sz="1100" dirty="0"/>
          </a:p>
        </p:txBody>
      </p:sp>
      <p:sp>
        <p:nvSpPr>
          <p:cNvPr id="13" name="AutoShape 13"/>
          <p:cNvSpPr/>
          <p:nvPr/>
        </p:nvSpPr>
        <p:spPr>
          <a:xfrm>
            <a:off x="2794000" y="4318000"/>
            <a:ext cx="29845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000" b="0" i="0" u="none" strike="noStrike" dirty="0">
                <a:solidFill>
                  <a:srgbClr val="B4B4B4"/>
                </a:solidFill>
                <a:latin typeface="Noto Sans SC"/>
                <a:ea typeface="Noto Sans SC"/>
                <a:cs typeface="Noto Sans SC"/>
                <a:sym typeface="Noto Sans SC"/>
              </a:rPr>
              <a:t>映射：32GB+内存 + PCIe 4.0 </a:t>
            </a:r>
            <a:r>
              <a:rPr lang="en-US" sz="1000" b="0" i="0" u="none" strike="noStrike" dirty="0" err="1">
                <a:solidFill>
                  <a:srgbClr val="B4B4B4"/>
                </a:solidFill>
                <a:latin typeface="Noto Sans SC"/>
                <a:ea typeface="Noto Sans SC"/>
                <a:cs typeface="Noto Sans SC"/>
                <a:sym typeface="Noto Sans SC"/>
              </a:rPr>
              <a:t>NVMe</a:t>
            </a:r>
            <a:r>
              <a:rPr lang="en-US" sz="1000" b="0" i="0" u="none" strike="noStrike" dirty="0">
                <a:solidFill>
                  <a:srgbClr val="B4B4B4"/>
                </a:solidFill>
                <a:latin typeface="Noto Sans SC"/>
                <a:ea typeface="Noto Sans SC"/>
                <a:cs typeface="Noto Sans SC"/>
                <a:sym typeface="Noto Sans SC"/>
              </a:rPr>
              <a:t> </a:t>
            </a:r>
            <a:r>
              <a:rPr lang="en-US" sz="1000" b="0" i="0" u="none" strike="noStrike" dirty="0" err="1">
                <a:solidFill>
                  <a:srgbClr val="B4B4B4"/>
                </a:solidFill>
                <a:latin typeface="Noto Sans SC"/>
                <a:ea typeface="Noto Sans SC"/>
                <a:cs typeface="Noto Sans SC"/>
                <a:sym typeface="Noto Sans SC"/>
              </a:rPr>
              <a:t>高速固态</a:t>
            </a:r>
            <a:endParaRPr lang="en-US" sz="1100" dirty="0"/>
          </a:p>
        </p:txBody>
      </p:sp>
      <p:sp>
        <p:nvSpPr>
          <p:cNvPr id="14" name="AutoShape 14"/>
          <p:cNvSpPr/>
          <p:nvPr/>
        </p:nvSpPr>
        <p:spPr>
          <a:xfrm>
            <a:off x="762000" y="5080000"/>
            <a:ext cx="5207000" cy="1270000"/>
          </a:xfrm>
          <a:prstGeom prst="roundRect">
            <a:avLst>
              <a:gd name="adj" fmla="val 12000"/>
            </a:avLst>
          </a:prstGeom>
          <a:solidFill>
            <a:srgbClr val="141E28">
              <a:alpha val="85000"/>
            </a:srgbClr>
          </a:solidFill>
          <a:ln w="12700" cap="flat" cmpd="sng">
            <a:solidFill>
              <a:srgbClr val="3498DB">
                <a:alpha val="30000"/>
              </a:srgbClr>
            </a:solidFill>
            <a:prstDash val="solid"/>
            <a:round/>
          </a:ln>
        </p:spPr>
        <p:txBody>
          <a:bodyPr vert="horz" wrap="square" lIns="63500" tIns="63500" rIns="63500" bIns="63500" rtlCol="0" anchor="ctr"/>
          <a:lstStyle/>
          <a:p>
            <a:pPr algn="ctr">
              <a:defRPr/>
            </a:pPr>
            <a:endParaRPr/>
          </a:p>
        </p:txBody>
      </p:sp>
      <p:sp>
        <p:nvSpPr>
          <p:cNvPr id="15" name="AutoShape 15"/>
          <p:cNvSpPr/>
          <p:nvPr/>
        </p:nvSpPr>
        <p:spPr>
          <a:xfrm>
            <a:off x="952500" y="5181600"/>
            <a:ext cx="1651000" cy="1066800"/>
          </a:xfrm>
          <a:prstGeom prst="roundRect">
            <a:avLst>
              <a:gd name="adj" fmla="val 9523"/>
            </a:avLst>
          </a:prstGeom>
          <a:solidFill>
            <a:srgbClr val="3498DB">
              <a:alpha val="15000"/>
            </a:srgbClr>
          </a:solidFill>
          <a:ln w="25400" cap="flat" cmpd="sng">
            <a:noFill/>
            <a:prstDash val="solid"/>
            <a:round/>
          </a:ln>
        </p:spPr>
        <p:txBody>
          <a:bodyPr vert="horz" wrap="square" lIns="63500" tIns="63500" rIns="63500" bIns="63500" rtlCol="0" anchor="ctr"/>
          <a:lstStyle/>
          <a:p>
            <a:pPr algn="ctr">
              <a:defRPr/>
            </a:pPr>
            <a:endParaRPr/>
          </a:p>
        </p:txBody>
      </p:sp>
      <p:pic>
        <p:nvPicPr>
          <p:cNvPr id="16" name="Picture 16"/>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397000" y="5397500"/>
            <a:ext cx="762000" cy="762000"/>
          </a:xfrm>
          <a:prstGeom prst="rect">
            <a:avLst/>
          </a:prstGeom>
        </p:spPr>
      </p:pic>
      <p:sp>
        <p:nvSpPr>
          <p:cNvPr id="17" name="AutoShape 17"/>
          <p:cNvSpPr/>
          <p:nvPr/>
        </p:nvSpPr>
        <p:spPr>
          <a:xfrm>
            <a:off x="2794000" y="5207000"/>
            <a:ext cx="2984500" cy="3048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1" i="0" u="none" strike="noStrike">
                <a:solidFill>
                  <a:srgbClr val="3498DB"/>
                </a:solidFill>
                <a:latin typeface="Noto Sans SC"/>
                <a:ea typeface="Noto Sans SC"/>
                <a:cs typeface="Noto Sans SC"/>
                <a:sym typeface="Noto Sans SC"/>
              </a:rPr>
              <a:t>大数据编程 (Spark / Hadoop)</a:t>
            </a:r>
            <a:endParaRPr lang="en-US" sz="1100"/>
          </a:p>
        </p:txBody>
      </p:sp>
      <p:sp>
        <p:nvSpPr>
          <p:cNvPr id="18" name="AutoShape 18"/>
          <p:cNvSpPr/>
          <p:nvPr/>
        </p:nvSpPr>
        <p:spPr>
          <a:xfrm>
            <a:off x="2794000" y="5588000"/>
            <a:ext cx="2984500" cy="508000"/>
          </a:xfrm>
          <a:prstGeom prst="rect">
            <a:avLst/>
          </a:prstGeom>
          <a:noFill/>
          <a:ln w="12700" cap="flat" cmpd="sng">
            <a:noFill/>
            <a:prstDash val="solid"/>
            <a:round/>
          </a:ln>
        </p:spPr>
        <p:txBody>
          <a:bodyPr vert="horz" wrap="square" lIns="0" tIns="0" rIns="0" bIns="0" rtlCol="0" anchor="ctr" anchorCtr="0"/>
          <a:lstStyle/>
          <a:p>
            <a:pPr indent="0" algn="l">
              <a:lnSpc>
                <a:spcPct val="100000"/>
              </a:lnSpc>
              <a:defRPr/>
            </a:pPr>
            <a:r>
              <a:rPr lang="en-US" sz="1000" b="0" i="0" u="none" strike="noStrike" dirty="0" err="1">
                <a:solidFill>
                  <a:srgbClr val="C8C8C8"/>
                </a:solidFill>
                <a:latin typeface="Noto Sans SC"/>
                <a:ea typeface="Noto Sans SC"/>
                <a:cs typeface="Noto Sans SC"/>
                <a:sym typeface="Noto Sans SC"/>
              </a:rPr>
              <a:t>映射：AMD</a:t>
            </a:r>
            <a:r>
              <a:rPr lang="en-US" sz="1000" b="0" i="0" u="none" strike="noStrike" dirty="0">
                <a:solidFill>
                  <a:srgbClr val="C8C8C8"/>
                </a:solidFill>
                <a:latin typeface="Noto Sans SC"/>
                <a:ea typeface="Noto Sans SC"/>
                <a:cs typeface="Noto Sans SC"/>
                <a:sym typeface="Noto Sans SC"/>
              </a:rPr>
              <a:t> Zen5 </a:t>
            </a:r>
            <a:r>
              <a:rPr lang="en-US" sz="1000" b="0" i="0" u="none" strike="noStrike" dirty="0" err="1">
                <a:solidFill>
                  <a:srgbClr val="C8C8C8"/>
                </a:solidFill>
                <a:latin typeface="Noto Sans SC"/>
                <a:ea typeface="Noto Sans SC"/>
                <a:cs typeface="Noto Sans SC"/>
                <a:sym typeface="Noto Sans SC"/>
              </a:rPr>
              <a:t>高IPC架构</a:t>
            </a:r>
            <a:r>
              <a:rPr lang="en-US" sz="1000" b="0" i="0" u="none" strike="noStrike" dirty="0">
                <a:solidFill>
                  <a:srgbClr val="C8C8C8"/>
                </a:solidFill>
                <a:latin typeface="Noto Sans SC"/>
                <a:ea typeface="Noto Sans SC"/>
                <a:cs typeface="Noto Sans SC"/>
                <a:sym typeface="Noto Sans SC"/>
              </a:rPr>
              <a:t> + DDR5-6000 </a:t>
            </a:r>
            <a:r>
              <a:rPr lang="en-US" sz="1000" b="0" i="0" u="none" strike="noStrike" dirty="0" err="1">
                <a:solidFill>
                  <a:srgbClr val="C8C8C8"/>
                </a:solidFill>
                <a:latin typeface="Noto Sans SC"/>
                <a:ea typeface="Noto Sans SC"/>
                <a:cs typeface="Noto Sans SC"/>
                <a:sym typeface="Noto Sans SC"/>
              </a:rPr>
              <a:t>双通道内存，保障I</a:t>
            </a:r>
            <a:r>
              <a:rPr lang="en-US" sz="1000" b="0" i="0" u="none" strike="noStrike" dirty="0">
                <a:solidFill>
                  <a:srgbClr val="C8C8C8"/>
                </a:solidFill>
                <a:latin typeface="Noto Sans SC"/>
                <a:ea typeface="Noto Sans SC"/>
                <a:cs typeface="Noto Sans SC"/>
                <a:sym typeface="Noto Sans SC"/>
              </a:rPr>
              <a:t>/</a:t>
            </a:r>
            <a:r>
              <a:rPr lang="en-US" sz="1000" b="0" i="0" u="none" strike="noStrike" dirty="0" err="1">
                <a:solidFill>
                  <a:srgbClr val="C8C8C8"/>
                </a:solidFill>
                <a:latin typeface="Noto Sans SC"/>
                <a:ea typeface="Noto Sans SC"/>
                <a:cs typeface="Noto Sans SC"/>
                <a:sym typeface="Noto Sans SC"/>
              </a:rPr>
              <a:t>O吞吐量</a:t>
            </a:r>
            <a:endParaRPr lang="en-US" sz="1100" dirty="0"/>
          </a:p>
        </p:txBody>
      </p:sp>
      <p:sp>
        <p:nvSpPr>
          <p:cNvPr id="19" name="AutoShape 19"/>
          <p:cNvSpPr/>
          <p:nvPr/>
        </p:nvSpPr>
        <p:spPr>
          <a:xfrm>
            <a:off x="6223000" y="1524000"/>
            <a:ext cx="5080000" cy="4826000"/>
          </a:xfrm>
          <a:prstGeom prst="roundRect">
            <a:avLst>
              <a:gd name="adj" fmla="val 3157"/>
            </a:avLst>
          </a:prstGeom>
          <a:solidFill>
            <a:srgbClr val="141E28">
              <a:alpha val="90000"/>
            </a:srgbClr>
          </a:solidFill>
          <a:ln w="12700" cap="flat" cmpd="sng">
            <a:solidFill>
              <a:srgbClr val="3498DB">
                <a:alpha val="40000"/>
              </a:srgbClr>
            </a:solidFill>
            <a:prstDash val="solid"/>
            <a:round/>
          </a:ln>
        </p:spPr>
        <p:txBody>
          <a:bodyPr vert="horz" wrap="square" lIns="63500" tIns="63500" rIns="63500" bIns="63500" rtlCol="0" anchor="ctr"/>
          <a:lstStyle/>
          <a:p>
            <a:pPr algn="ctr">
              <a:defRPr/>
            </a:pPr>
            <a:endParaRPr/>
          </a:p>
        </p:txBody>
      </p:sp>
      <p:sp>
        <p:nvSpPr>
          <p:cNvPr id="20" name="AutoShape 20"/>
          <p:cNvSpPr/>
          <p:nvPr/>
        </p:nvSpPr>
        <p:spPr>
          <a:xfrm>
            <a:off x="6477000" y="1714500"/>
            <a:ext cx="4572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3498DB"/>
                </a:solidFill>
                <a:latin typeface="Noto Sans SC"/>
                <a:ea typeface="Noto Sans SC"/>
                <a:cs typeface="Noto Sans SC"/>
                <a:sym typeface="Noto Sans SC"/>
              </a:rPr>
              <a:t>关键技术指标 Technical Specs</a:t>
            </a:r>
            <a:endParaRPr lang="en-US" sz="1100"/>
          </a:p>
        </p:txBody>
      </p:sp>
      <p:sp>
        <p:nvSpPr>
          <p:cNvPr id="21" name="AutoShape 21"/>
          <p:cNvSpPr/>
          <p:nvPr/>
        </p:nvSpPr>
        <p:spPr>
          <a:xfrm>
            <a:off x="6477000" y="2286000"/>
            <a:ext cx="4572000" cy="762000"/>
          </a:xfrm>
          <a:prstGeom prst="roundRect">
            <a:avLst>
              <a:gd name="adj" fmla="val 13333"/>
            </a:avLst>
          </a:prstGeom>
          <a:solidFill>
            <a:srgbClr val="FFFFFF">
              <a:alpha val="5000"/>
            </a:srgbClr>
          </a:solidFill>
          <a:ln w="25400" cap="flat" cmpd="sng">
            <a:noFill/>
            <a:prstDash val="solid"/>
            <a:round/>
          </a:ln>
        </p:spPr>
        <p:txBody>
          <a:bodyPr vert="horz" wrap="square" lIns="63500" tIns="63500" rIns="63500" bIns="63500" rtlCol="0" anchor="ctr"/>
          <a:lstStyle/>
          <a:p>
            <a:pPr algn="ctr">
              <a:defRPr/>
            </a:pPr>
            <a:endParaRPr/>
          </a:p>
        </p:txBody>
      </p:sp>
      <p:pic>
        <p:nvPicPr>
          <p:cNvPr id="22" name="Picture 22"/>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6604000" y="2413000"/>
            <a:ext cx="508000" cy="508000"/>
          </a:xfrm>
          <a:prstGeom prst="rect">
            <a:avLst/>
          </a:prstGeom>
        </p:spPr>
      </p:pic>
      <p:sp>
        <p:nvSpPr>
          <p:cNvPr id="23" name="AutoShape 23"/>
          <p:cNvSpPr/>
          <p:nvPr/>
        </p:nvSpPr>
        <p:spPr>
          <a:xfrm>
            <a:off x="7366000" y="2349500"/>
            <a:ext cx="3556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300" b="1" i="0" u="none" strike="noStrike">
                <a:solidFill>
                  <a:srgbClr val="E67E22"/>
                </a:solidFill>
                <a:latin typeface="Noto Sans SC"/>
                <a:ea typeface="Noto Sans SC"/>
                <a:cs typeface="Noto Sans SC"/>
                <a:sym typeface="Noto Sans SC"/>
              </a:rPr>
              <a:t>AMD Zen5 架构 (8核16线程)</a:t>
            </a:r>
            <a:endParaRPr lang="en-US" sz="1100"/>
          </a:p>
          <a:p>
            <a:pPr indent="0" algn="l">
              <a:lnSpc>
                <a:spcPct val="125000"/>
              </a:lnSpc>
            </a:pPr>
            <a:r>
              <a:rPr lang="en-US" sz="1000" b="0" i="0" u="none" strike="noStrike">
                <a:solidFill>
                  <a:srgbClr val="C8C8C8"/>
                </a:solidFill>
                <a:latin typeface="Noto Sans SC"/>
                <a:ea typeface="Noto Sans SC"/>
                <a:cs typeface="Noto Sans SC"/>
                <a:sym typeface="Noto Sans SC"/>
              </a:rPr>
              <a:t>睿频高达 5.5GHz | 65W TDP 低功耗设计</a:t>
            </a:r>
          </a:p>
        </p:txBody>
      </p:sp>
      <p:sp>
        <p:nvSpPr>
          <p:cNvPr id="24" name="AutoShape 24"/>
          <p:cNvSpPr/>
          <p:nvPr/>
        </p:nvSpPr>
        <p:spPr>
          <a:xfrm>
            <a:off x="6477000" y="3175000"/>
            <a:ext cx="4572000" cy="762000"/>
          </a:xfrm>
          <a:prstGeom prst="roundRect">
            <a:avLst>
              <a:gd name="adj" fmla="val 13333"/>
            </a:avLst>
          </a:prstGeom>
          <a:solidFill>
            <a:srgbClr val="FFFFFF">
              <a:alpha val="5000"/>
            </a:srgbClr>
          </a:solidFill>
          <a:ln w="25400" cap="flat" cmpd="sng">
            <a:noFill/>
            <a:prstDash val="solid"/>
            <a:round/>
          </a:ln>
        </p:spPr>
        <p:txBody>
          <a:bodyPr vert="horz" wrap="square" lIns="63500" tIns="63500" rIns="63500" bIns="63500" rtlCol="0" anchor="ctr"/>
          <a:lstStyle/>
          <a:p>
            <a:pPr algn="ctr">
              <a:defRPr/>
            </a:pPr>
            <a:endParaRPr/>
          </a:p>
        </p:txBody>
      </p:sp>
      <p:pic>
        <p:nvPicPr>
          <p:cNvPr id="25" name="Picture 25"/>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6604000" y="3302000"/>
            <a:ext cx="508000" cy="508000"/>
          </a:xfrm>
          <a:prstGeom prst="rect">
            <a:avLst/>
          </a:prstGeom>
        </p:spPr>
      </p:pic>
      <p:sp>
        <p:nvSpPr>
          <p:cNvPr id="26" name="AutoShape 26"/>
          <p:cNvSpPr/>
          <p:nvPr/>
        </p:nvSpPr>
        <p:spPr>
          <a:xfrm>
            <a:off x="7366000" y="3238500"/>
            <a:ext cx="3556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300" b="1" i="0" u="none" strike="noStrike">
                <a:solidFill>
                  <a:srgbClr val="E67E22"/>
                </a:solidFill>
                <a:latin typeface="Noto Sans SC"/>
                <a:ea typeface="Noto Sans SC"/>
                <a:cs typeface="Noto Sans SC"/>
                <a:sym typeface="Noto Sans SC"/>
              </a:rPr>
              <a:t>NVIDIA RTX 5060 Ti (8GB GDDR7)</a:t>
            </a:r>
            <a:endParaRPr lang="en-US" sz="1100"/>
          </a:p>
          <a:p>
            <a:pPr indent="0" algn="l">
              <a:lnSpc>
                <a:spcPct val="125000"/>
              </a:lnSpc>
            </a:pPr>
            <a:r>
              <a:rPr lang="en-US" sz="1000" b="0" i="0" u="none" strike="noStrike">
                <a:solidFill>
                  <a:srgbClr val="C8C8C8"/>
                </a:solidFill>
                <a:latin typeface="Noto Sans SC"/>
                <a:ea typeface="Noto Sans SC"/>
                <a:cs typeface="Noto Sans SC"/>
                <a:sym typeface="Noto Sans SC"/>
              </a:rPr>
              <a:t>支持 CUDA 计算 + NVENC 实时视频编码</a:t>
            </a:r>
          </a:p>
        </p:txBody>
      </p:sp>
      <p:sp>
        <p:nvSpPr>
          <p:cNvPr id="27" name="AutoShape 27"/>
          <p:cNvSpPr/>
          <p:nvPr/>
        </p:nvSpPr>
        <p:spPr>
          <a:xfrm>
            <a:off x="6477000" y="4064000"/>
            <a:ext cx="4572000" cy="762000"/>
          </a:xfrm>
          <a:prstGeom prst="roundRect">
            <a:avLst>
              <a:gd name="adj" fmla="val 13333"/>
            </a:avLst>
          </a:prstGeom>
          <a:solidFill>
            <a:srgbClr val="FFFFFF">
              <a:alpha val="5000"/>
            </a:srgbClr>
          </a:solidFill>
          <a:ln w="25400" cap="flat" cmpd="sng">
            <a:noFill/>
            <a:prstDash val="solid"/>
            <a:round/>
          </a:ln>
        </p:spPr>
        <p:txBody>
          <a:bodyPr vert="horz" wrap="square" lIns="63500" tIns="63500" rIns="63500" bIns="63500" rtlCol="0" anchor="ctr"/>
          <a:lstStyle/>
          <a:p>
            <a:pPr algn="ctr">
              <a:defRPr/>
            </a:pPr>
            <a:endParaRPr/>
          </a:p>
        </p:txBody>
      </p:sp>
      <p:pic>
        <p:nvPicPr>
          <p:cNvPr id="28" name="Picture 28"/>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6604000" y="4191000"/>
            <a:ext cx="508000" cy="508000"/>
          </a:xfrm>
          <a:prstGeom prst="rect">
            <a:avLst/>
          </a:prstGeom>
        </p:spPr>
      </p:pic>
      <p:sp>
        <p:nvSpPr>
          <p:cNvPr id="29" name="AutoShape 29"/>
          <p:cNvSpPr/>
          <p:nvPr/>
        </p:nvSpPr>
        <p:spPr>
          <a:xfrm>
            <a:off x="7366000" y="4127500"/>
            <a:ext cx="3556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300" b="1" i="0" u="none" strike="noStrike">
                <a:solidFill>
                  <a:srgbClr val="E67E22"/>
                </a:solidFill>
                <a:latin typeface="Noto Sans SC"/>
                <a:ea typeface="Noto Sans SC"/>
                <a:cs typeface="Noto Sans SC"/>
                <a:sym typeface="Noto Sans SC"/>
              </a:rPr>
              <a:t>PCIe 4.0 NVMe SSD (2TB)</a:t>
            </a:r>
            <a:endParaRPr lang="en-US" sz="1100"/>
          </a:p>
          <a:p>
            <a:pPr indent="0" algn="l">
              <a:lnSpc>
                <a:spcPct val="125000"/>
              </a:lnSpc>
            </a:pPr>
            <a:r>
              <a:rPr lang="en-US" sz="1000" b="0" i="0" u="none" strike="noStrike">
                <a:solidFill>
                  <a:srgbClr val="C8C8C8"/>
                </a:solidFill>
                <a:latin typeface="Noto Sans SC"/>
                <a:ea typeface="Noto Sans SC"/>
                <a:cs typeface="Noto Sans SC"/>
                <a:sym typeface="Noto Sans SC"/>
              </a:rPr>
              <a:t>顺序读取 &gt;5000MB/s | 极速素材加载</a:t>
            </a:r>
          </a:p>
        </p:txBody>
      </p:sp>
      <p:sp>
        <p:nvSpPr>
          <p:cNvPr id="30" name="AutoShape 30"/>
          <p:cNvSpPr/>
          <p:nvPr/>
        </p:nvSpPr>
        <p:spPr>
          <a:xfrm>
            <a:off x="6477000" y="4953000"/>
            <a:ext cx="4572000" cy="762000"/>
          </a:xfrm>
          <a:prstGeom prst="roundRect">
            <a:avLst>
              <a:gd name="adj" fmla="val 13333"/>
            </a:avLst>
          </a:prstGeom>
          <a:solidFill>
            <a:srgbClr val="FFFFFF">
              <a:alpha val="5000"/>
            </a:srgbClr>
          </a:solidFill>
          <a:ln w="25400" cap="flat" cmpd="sng">
            <a:noFill/>
            <a:prstDash val="solid"/>
            <a:round/>
          </a:ln>
        </p:spPr>
        <p:txBody>
          <a:bodyPr vert="horz" wrap="square" lIns="63500" tIns="63500" rIns="63500" bIns="63500" rtlCol="0" anchor="ctr"/>
          <a:lstStyle/>
          <a:p>
            <a:pPr algn="ctr">
              <a:defRPr/>
            </a:pPr>
            <a:endParaRPr/>
          </a:p>
        </p:txBody>
      </p:sp>
      <p:pic>
        <p:nvPicPr>
          <p:cNvPr id="31" name="Picture 31"/>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6604000" y="5080000"/>
            <a:ext cx="508000" cy="508000"/>
          </a:xfrm>
          <a:prstGeom prst="rect">
            <a:avLst/>
          </a:prstGeom>
        </p:spPr>
      </p:pic>
      <p:sp>
        <p:nvSpPr>
          <p:cNvPr id="32" name="AutoShape 32"/>
          <p:cNvSpPr/>
          <p:nvPr/>
        </p:nvSpPr>
        <p:spPr>
          <a:xfrm>
            <a:off x="7366000" y="5016500"/>
            <a:ext cx="3556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300" b="1" i="0" u="none" strike="noStrike">
                <a:solidFill>
                  <a:srgbClr val="E67E22"/>
                </a:solidFill>
                <a:latin typeface="Noto Sans SC"/>
                <a:ea typeface="Noto Sans SC"/>
                <a:cs typeface="Noto Sans SC"/>
                <a:sym typeface="Noto Sans SC"/>
              </a:rPr>
              <a:t>DDR5-6000 32GB (双通道)</a:t>
            </a:r>
            <a:endParaRPr lang="en-US" sz="1100"/>
          </a:p>
          <a:p>
            <a:pPr indent="0" algn="l">
              <a:lnSpc>
                <a:spcPct val="125000"/>
              </a:lnSpc>
            </a:pPr>
            <a:r>
              <a:rPr lang="en-US" sz="1000" b="0" i="0" u="none" strike="noStrike">
                <a:solidFill>
                  <a:srgbClr val="C8C8C8"/>
                </a:solidFill>
                <a:latin typeface="Noto Sans SC"/>
                <a:ea typeface="Noto Sans SC"/>
                <a:cs typeface="Noto Sans SC"/>
                <a:sym typeface="Noto Sans SC"/>
              </a:rPr>
              <a:t>匹配AMD平台甜点频率 | 极低延迟响应</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0" y="0"/>
            <a:ext cx="12192000" cy="6858000"/>
          </a:xfrm>
          <a:prstGeom prst="roundRect">
            <a:avLst>
              <a:gd name="adj" fmla="val 0"/>
            </a:avLst>
          </a:prstGeom>
          <a:solidFill>
            <a:srgbClr val="000000">
              <a:alpha val="60000"/>
            </a:srgbClr>
          </a:solidFill>
          <a:ln w="25400" cap="flat" cmpd="sng">
            <a:noFill/>
            <a:prstDash val="solid"/>
            <a:round/>
          </a:ln>
        </p:spPr>
        <p:txBody>
          <a:bodyPr vert="horz" wrap="square" lIns="63500" tIns="63500" rIns="63500" bIns="63500" rtlCol="0" anchor="ctr"/>
          <a:lstStyle/>
          <a:p>
            <a:pPr algn="ctr">
              <a:defRPr/>
            </a:pPr>
            <a:endParaRPr/>
          </a:p>
        </p:txBody>
      </p:sp>
      <p:sp>
        <p:nvSpPr>
          <p:cNvPr id="3" name="AutoShape 3"/>
          <p:cNvSpPr/>
          <p:nvPr/>
        </p:nvSpPr>
        <p:spPr>
          <a:xfrm>
            <a:off x="762000" y="635000"/>
            <a:ext cx="106680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200" b="1" i="0" u="none" strike="noStrike">
                <a:solidFill>
                  <a:srgbClr val="FFFFFF"/>
                </a:solidFill>
                <a:latin typeface="Noto Sans SC"/>
                <a:ea typeface="Noto Sans SC"/>
                <a:cs typeface="Noto Sans SC"/>
                <a:sym typeface="Noto Sans SC"/>
              </a:rPr>
              <a:t>配置总览表</a:t>
            </a:r>
            <a:endParaRPr lang="en-US" sz="1100"/>
          </a:p>
        </p:txBody>
      </p:sp>
      <p:graphicFrame>
        <p:nvGraphicFramePr>
          <p:cNvPr id="4" name="Table 4"/>
          <p:cNvGraphicFramePr>
            <a:graphicFrameLocks noGrp="1"/>
          </p:cNvGraphicFramePr>
          <p:nvPr>
            <p:extLst>
              <p:ext uri="{D42A27DB-BD31-4B8C-83A1-F6EECF244321}">
                <p14:modId xmlns:p14="http://schemas.microsoft.com/office/powerpoint/2010/main" val="946411001"/>
              </p:ext>
            </p:extLst>
          </p:nvPr>
        </p:nvGraphicFramePr>
        <p:xfrm>
          <a:off x="762000" y="1397000"/>
          <a:ext cx="10668000" cy="3002280"/>
        </p:xfrm>
        <a:graphic>
          <a:graphicData uri="http://schemas.openxmlformats.org/drawingml/2006/table">
            <a:tbl>
              <a:tblPr>
                <a:effectLst/>
              </a:tblPr>
              <a:tblGrid>
                <a:gridCol w="1397000">
                  <a:extLst>
                    <a:ext uri="{9D8B030D-6E8A-4147-A177-3AD203B41FA5}">
                      <a16:colId xmlns:a16="http://schemas.microsoft.com/office/drawing/2014/main" val="20000"/>
                    </a:ext>
                  </a:extLst>
                </a:gridCol>
                <a:gridCol w="2540000">
                  <a:extLst>
                    <a:ext uri="{9D8B030D-6E8A-4147-A177-3AD203B41FA5}">
                      <a16:colId xmlns:a16="http://schemas.microsoft.com/office/drawing/2014/main" val="20001"/>
                    </a:ext>
                  </a:extLst>
                </a:gridCol>
                <a:gridCol w="3302000">
                  <a:extLst>
                    <a:ext uri="{9D8B030D-6E8A-4147-A177-3AD203B41FA5}">
                      <a16:colId xmlns:a16="http://schemas.microsoft.com/office/drawing/2014/main" val="20002"/>
                    </a:ext>
                  </a:extLst>
                </a:gridCol>
                <a:gridCol w="3429000">
                  <a:extLst>
                    <a:ext uri="{9D8B030D-6E8A-4147-A177-3AD203B41FA5}">
                      <a16:colId xmlns:a16="http://schemas.microsoft.com/office/drawing/2014/main" val="20003"/>
                    </a:ext>
                  </a:extLst>
                </a:gridCol>
              </a:tblGrid>
              <a:tr h="406400">
                <a:tc>
                  <a:txBody>
                    <a:bodyPr/>
                    <a:lstStyle/>
                    <a:p>
                      <a:pPr indent="0" algn="ctr">
                        <a:lnSpc>
                          <a:spcPct val="100000"/>
                        </a:lnSpc>
                        <a:defRPr/>
                      </a:pPr>
                      <a:r>
                        <a:rPr lang="en-US" sz="1300" b="1" i="0" u="none" strike="noStrike">
                          <a:solidFill>
                            <a:srgbClr val="FFFFFF"/>
                          </a:solidFill>
                          <a:latin typeface="Noto Sans SC"/>
                          <a:ea typeface="Noto Sans SC"/>
                          <a:cs typeface="Noto Sans SC"/>
                          <a:sym typeface="Noto Sans SC"/>
                        </a:rPr>
                        <a:t>硬件类别</a:t>
                      </a:r>
                      <a:endParaRPr lang="en-US" sz="1100"/>
                    </a:p>
                  </a:txBody>
                  <a:tcPr marL="101600" marR="101600" marT="101600" marB="101600" anchor="ctr">
                    <a:lnL>
                      <a:noFill/>
                    </a:lnL>
                    <a:lnR>
                      <a:noFill/>
                    </a:lnR>
                    <a:lnT>
                      <a:noFill/>
                    </a:lnT>
                    <a:lnB>
                      <a:noFill/>
                    </a:lnB>
                    <a:solidFill>
                      <a:srgbClr val="3498DB">
                        <a:alpha val="100000"/>
                      </a:srgbClr>
                    </a:solidFill>
                  </a:tcPr>
                </a:tc>
                <a:tc>
                  <a:txBody>
                    <a:bodyPr/>
                    <a:lstStyle/>
                    <a:p>
                      <a:pPr indent="0" algn="ctr">
                        <a:lnSpc>
                          <a:spcPct val="100000"/>
                        </a:lnSpc>
                        <a:defRPr/>
                      </a:pPr>
                      <a:r>
                        <a:rPr lang="en-US" sz="1300" b="1" i="0" u="none" strike="noStrike">
                          <a:solidFill>
                            <a:srgbClr val="FFFFFF"/>
                          </a:solidFill>
                          <a:latin typeface="Noto Sans SC"/>
                          <a:ea typeface="Noto Sans SC"/>
                          <a:cs typeface="Noto Sans SC"/>
                          <a:sym typeface="Noto Sans SC"/>
                        </a:rPr>
                        <a:t>品牌型号</a:t>
                      </a:r>
                      <a:endParaRPr lang="en-US" sz="1100"/>
                    </a:p>
                  </a:txBody>
                  <a:tcPr marL="101600" marR="101600" marT="101600" marB="101600" anchor="ctr">
                    <a:lnL>
                      <a:noFill/>
                    </a:lnL>
                    <a:lnR>
                      <a:noFill/>
                    </a:lnR>
                    <a:lnT>
                      <a:noFill/>
                    </a:lnT>
                    <a:lnB>
                      <a:noFill/>
                    </a:lnB>
                    <a:solidFill>
                      <a:srgbClr val="3498DB">
                        <a:alpha val="100000"/>
                      </a:srgbClr>
                    </a:solidFill>
                  </a:tcPr>
                </a:tc>
                <a:tc>
                  <a:txBody>
                    <a:bodyPr/>
                    <a:lstStyle/>
                    <a:p>
                      <a:pPr indent="0" algn="ctr">
                        <a:lnSpc>
                          <a:spcPct val="100000"/>
                        </a:lnSpc>
                        <a:defRPr/>
                      </a:pPr>
                      <a:r>
                        <a:rPr lang="en-US" sz="1300" b="1" i="0" u="none" strike="noStrike" dirty="0" err="1">
                          <a:solidFill>
                            <a:srgbClr val="FFFFFF"/>
                          </a:solidFill>
                          <a:latin typeface="Noto Sans SC"/>
                          <a:ea typeface="Noto Sans SC"/>
                          <a:cs typeface="Noto Sans SC"/>
                          <a:sym typeface="Noto Sans SC"/>
                        </a:rPr>
                        <a:t>关键参数</a:t>
                      </a:r>
                      <a:endParaRPr lang="en-US" sz="1100" dirty="0"/>
                    </a:p>
                  </a:txBody>
                  <a:tcPr marL="101600" marR="101600" marT="101600" marB="101600" anchor="ctr">
                    <a:lnL>
                      <a:noFill/>
                    </a:lnL>
                    <a:lnR>
                      <a:noFill/>
                    </a:lnR>
                    <a:lnT>
                      <a:noFill/>
                    </a:lnT>
                    <a:lnB>
                      <a:noFill/>
                    </a:lnB>
                    <a:solidFill>
                      <a:srgbClr val="3498DB">
                        <a:alpha val="100000"/>
                      </a:srgbClr>
                    </a:solidFill>
                  </a:tcPr>
                </a:tc>
                <a:tc>
                  <a:txBody>
                    <a:bodyPr/>
                    <a:lstStyle/>
                    <a:p>
                      <a:pPr indent="0" algn="ctr">
                        <a:lnSpc>
                          <a:spcPct val="100000"/>
                        </a:lnSpc>
                        <a:defRPr/>
                      </a:pPr>
                      <a:r>
                        <a:rPr lang="en-US" sz="1300" b="1" i="0" u="none" strike="noStrike" dirty="0" err="1">
                          <a:solidFill>
                            <a:srgbClr val="FFFFFF"/>
                          </a:solidFill>
                          <a:latin typeface="Noto Sans SC"/>
                          <a:ea typeface="Noto Sans SC"/>
                          <a:cs typeface="Noto Sans SC"/>
                          <a:sym typeface="Noto Sans SC"/>
                        </a:rPr>
                        <a:t>选型亮点</a:t>
                      </a:r>
                      <a:endParaRPr lang="en-US" sz="1100" dirty="0"/>
                    </a:p>
                  </a:txBody>
                  <a:tcPr marL="101600" marR="101600" marT="101600" marB="101600" anchor="ctr">
                    <a:lnL>
                      <a:noFill/>
                    </a:lnL>
                    <a:lnR>
                      <a:noFill/>
                    </a:lnR>
                    <a:lnT>
                      <a:noFill/>
                    </a:lnT>
                    <a:lnB>
                      <a:noFill/>
                    </a:lnB>
                    <a:solidFill>
                      <a:srgbClr val="3498DB">
                        <a:alpha val="100000"/>
                      </a:srgbClr>
                    </a:solidFill>
                  </a:tcPr>
                </a:tc>
                <a:extLst>
                  <a:ext uri="{0D108BD9-81ED-4DB2-BD59-A6C34878D82A}">
                    <a16:rowId xmlns:a16="http://schemas.microsoft.com/office/drawing/2014/main" val="10000"/>
                  </a:ext>
                </a:extLst>
              </a:tr>
              <a:tr h="279400">
                <a:tc>
                  <a:txBody>
                    <a:bodyPr/>
                    <a:lstStyle/>
                    <a:p>
                      <a:pPr indent="0" algn="ctr">
                        <a:lnSpc>
                          <a:spcPct val="100000"/>
                        </a:lnSpc>
                        <a:defRPr/>
                      </a:pPr>
                      <a:r>
                        <a:rPr lang="en-US" sz="1100" b="1" i="0" u="none" strike="noStrike">
                          <a:solidFill>
                            <a:srgbClr val="FFFFFF"/>
                          </a:solidFill>
                          <a:latin typeface="Noto Sans SC"/>
                          <a:ea typeface="Noto Sans SC"/>
                          <a:cs typeface="Noto Sans SC"/>
                          <a:sym typeface="Noto Sans SC"/>
                        </a:rPr>
                        <a:t>CPU</a:t>
                      </a:r>
                      <a:endParaRPr lang="en-US" sz="1100"/>
                    </a:p>
                  </a:txBody>
                  <a:tcPr marL="101600" marR="101600" marT="101600" marB="101600" anchor="ctr">
                    <a:lnL>
                      <a:noFill/>
                    </a:lnL>
                    <a:lnR>
                      <a:noFill/>
                    </a:lnR>
                    <a:lnT>
                      <a:noFill/>
                    </a:lnT>
                    <a:lnB>
                      <a:noFill/>
                    </a:lnB>
                    <a:solidFill>
                      <a:srgbClr val="FFFFFF">
                        <a:alpha val="8000"/>
                      </a:srgbClr>
                    </a:solidFill>
                  </a:tcPr>
                </a:tc>
                <a:tc>
                  <a:txBody>
                    <a:bodyPr/>
                    <a:lstStyle/>
                    <a:p>
                      <a:pPr marL="101600" indent="0" algn="l">
                        <a:lnSpc>
                          <a:spcPct val="100000"/>
                        </a:lnSpc>
                        <a:defRPr/>
                      </a:pPr>
                      <a:r>
                        <a:rPr lang="en-US" sz="1000" b="0" i="0" u="none" strike="noStrike" dirty="0">
                          <a:solidFill>
                            <a:srgbClr val="ECF0F1"/>
                          </a:solidFill>
                          <a:latin typeface="Noto Sans SC"/>
                          <a:ea typeface="Noto Sans SC"/>
                          <a:cs typeface="Noto Sans SC"/>
                          <a:sym typeface="Noto Sans SC"/>
                        </a:rPr>
                        <a:t>AMD R7 9700X </a:t>
                      </a:r>
                      <a:r>
                        <a:rPr lang="en-US" sz="1000" b="0" i="0" u="none" strike="noStrike" dirty="0" err="1">
                          <a:solidFill>
                            <a:srgbClr val="ECF0F1"/>
                          </a:solidFill>
                          <a:latin typeface="Noto Sans SC"/>
                          <a:ea typeface="Noto Sans SC"/>
                          <a:cs typeface="Noto Sans SC"/>
                          <a:sym typeface="Noto Sans SC"/>
                        </a:rPr>
                        <a:t>散片</a:t>
                      </a:r>
                      <a:endParaRPr lang="en-US" sz="1100" dirty="0"/>
                    </a:p>
                  </a:txBody>
                  <a:tcPr marL="101600" marR="101600" marT="101600" marB="101600" anchor="ctr">
                    <a:lnL>
                      <a:noFill/>
                    </a:lnL>
                    <a:lnR>
                      <a:noFill/>
                    </a:lnR>
                    <a:lnT>
                      <a:noFill/>
                    </a:lnT>
                    <a:lnB>
                      <a:noFill/>
                    </a:lnB>
                    <a:solidFill>
                      <a:srgbClr val="FFFFFF">
                        <a:alpha val="8000"/>
                      </a:srgbClr>
                    </a:solidFill>
                  </a:tcPr>
                </a:tc>
                <a:tc>
                  <a:txBody>
                    <a:bodyPr/>
                    <a:lstStyle/>
                    <a:p>
                      <a:pPr marL="101600" indent="0" algn="l">
                        <a:lnSpc>
                          <a:spcPct val="100000"/>
                        </a:lnSpc>
                        <a:defRPr/>
                      </a:pPr>
                      <a:r>
                        <a:rPr lang="en-US" sz="1000" b="0" i="0" u="none" strike="noStrike">
                          <a:solidFill>
                            <a:srgbClr val="ECF0F1"/>
                          </a:solidFill>
                          <a:latin typeface="Noto Sans SC"/>
                          <a:ea typeface="Noto Sans SC"/>
                          <a:cs typeface="Noto Sans SC"/>
                          <a:sym typeface="Noto Sans SC"/>
                        </a:rPr>
                        <a:t>8核16线程 | 5.5GHz | AM5 | 4nm | 65W</a:t>
                      </a:r>
                      <a:endParaRPr lang="en-US" sz="1100"/>
                    </a:p>
                  </a:txBody>
                  <a:tcPr marL="101600" marR="101600" marT="101600" marB="101600" anchor="ctr">
                    <a:lnL>
                      <a:noFill/>
                    </a:lnL>
                    <a:lnR>
                      <a:noFill/>
                    </a:lnR>
                    <a:lnT>
                      <a:noFill/>
                    </a:lnT>
                    <a:lnB>
                      <a:noFill/>
                    </a:lnB>
                    <a:solidFill>
                      <a:srgbClr val="FFFFFF">
                        <a:alpha val="8000"/>
                      </a:srgbClr>
                    </a:solidFill>
                  </a:tcPr>
                </a:tc>
                <a:tc>
                  <a:txBody>
                    <a:bodyPr/>
                    <a:lstStyle/>
                    <a:p>
                      <a:pPr marL="101600" indent="0" algn="l">
                        <a:lnSpc>
                          <a:spcPct val="100000"/>
                        </a:lnSpc>
                        <a:defRPr/>
                      </a:pPr>
                      <a:r>
                        <a:rPr lang="en-US" sz="1000" b="0" i="0" u="none" strike="noStrike" dirty="0">
                          <a:solidFill>
                            <a:srgbClr val="ECF0F1"/>
                          </a:solidFill>
                          <a:latin typeface="Noto Sans SC"/>
                          <a:ea typeface="Noto Sans SC"/>
                          <a:cs typeface="Noto Sans SC"/>
                          <a:sym typeface="Noto Sans SC"/>
                        </a:rPr>
                        <a:t>Zen5架构，单核性能卓越，能效比高，升级潜力大</a:t>
                      </a:r>
                      <a:endParaRPr lang="en-US" sz="1100" dirty="0"/>
                    </a:p>
                  </a:txBody>
                  <a:tcPr marL="101600" marR="101600" marT="101600" marB="101600" anchor="ctr">
                    <a:lnL>
                      <a:noFill/>
                    </a:lnL>
                    <a:lnR>
                      <a:noFill/>
                    </a:lnR>
                    <a:lnT>
                      <a:noFill/>
                    </a:lnT>
                    <a:lnB>
                      <a:noFill/>
                    </a:lnB>
                    <a:solidFill>
                      <a:srgbClr val="FFFFFF">
                        <a:alpha val="8000"/>
                      </a:srgbClr>
                    </a:solidFill>
                  </a:tcPr>
                </a:tc>
                <a:extLst>
                  <a:ext uri="{0D108BD9-81ED-4DB2-BD59-A6C34878D82A}">
                    <a16:rowId xmlns:a16="http://schemas.microsoft.com/office/drawing/2014/main" val="10001"/>
                  </a:ext>
                </a:extLst>
              </a:tr>
              <a:tr h="279400">
                <a:tc>
                  <a:txBody>
                    <a:bodyPr/>
                    <a:lstStyle/>
                    <a:p>
                      <a:pPr indent="0" algn="ctr">
                        <a:lnSpc>
                          <a:spcPct val="100000"/>
                        </a:lnSpc>
                        <a:defRPr/>
                      </a:pPr>
                      <a:r>
                        <a:rPr lang="en-US" sz="1100" b="1" i="0" u="none" strike="noStrike">
                          <a:solidFill>
                            <a:srgbClr val="FFFFFF"/>
                          </a:solidFill>
                          <a:latin typeface="Noto Sans SC"/>
                          <a:ea typeface="Noto Sans SC"/>
                          <a:cs typeface="Noto Sans SC"/>
                          <a:sym typeface="Noto Sans SC"/>
                        </a:rPr>
                        <a:t>主板</a:t>
                      </a:r>
                      <a:endParaRPr lang="en-US" sz="1100"/>
                    </a:p>
                  </a:txBody>
                  <a:tcPr marL="101600" marR="101600" marT="101600" marB="101600" anchor="ctr">
                    <a:lnL>
                      <a:noFill/>
                    </a:lnL>
                    <a:lnR>
                      <a:noFill/>
                    </a:lnR>
                    <a:lnT>
                      <a:noFill/>
                    </a:lnT>
                    <a:lnB>
                      <a:noFill/>
                    </a:lnB>
                    <a:solidFill>
                      <a:srgbClr val="FFFFFF">
                        <a:alpha val="8000"/>
                      </a:srgbClr>
                    </a:solidFill>
                  </a:tcPr>
                </a:tc>
                <a:tc>
                  <a:txBody>
                    <a:bodyPr/>
                    <a:lstStyle/>
                    <a:p>
                      <a:pPr marL="101600" indent="0" algn="l">
                        <a:lnSpc>
                          <a:spcPct val="100000"/>
                        </a:lnSpc>
                        <a:defRPr/>
                      </a:pPr>
                      <a:r>
                        <a:rPr lang="en-US" sz="1000" b="0" i="0" u="none" strike="noStrike" dirty="0" err="1">
                          <a:solidFill>
                            <a:srgbClr val="ECF0F1"/>
                          </a:solidFill>
                          <a:latin typeface="Noto Sans SC"/>
                          <a:ea typeface="Noto Sans SC"/>
                          <a:cs typeface="Noto Sans SC"/>
                          <a:sym typeface="Noto Sans SC"/>
                        </a:rPr>
                        <a:t>华硕</a:t>
                      </a:r>
                      <a:r>
                        <a:rPr lang="en-US" sz="1000" b="0" i="0" u="none" strike="noStrike" dirty="0">
                          <a:solidFill>
                            <a:srgbClr val="ECF0F1"/>
                          </a:solidFill>
                          <a:latin typeface="Noto Sans SC"/>
                          <a:ea typeface="Noto Sans SC"/>
                          <a:cs typeface="Noto Sans SC"/>
                          <a:sym typeface="Noto Sans SC"/>
                        </a:rPr>
                        <a:t> B850M AYW WIFI</a:t>
                      </a:r>
                      <a:endParaRPr lang="en-US" sz="1100" dirty="0"/>
                    </a:p>
                  </a:txBody>
                  <a:tcPr marL="101600" marR="101600" marT="101600" marB="101600" anchor="ctr">
                    <a:lnL>
                      <a:noFill/>
                    </a:lnL>
                    <a:lnR>
                      <a:noFill/>
                    </a:lnR>
                    <a:lnT>
                      <a:noFill/>
                    </a:lnT>
                    <a:lnB>
                      <a:noFill/>
                    </a:lnB>
                    <a:solidFill>
                      <a:srgbClr val="FFFFFF">
                        <a:alpha val="8000"/>
                      </a:srgbClr>
                    </a:solidFill>
                  </a:tcPr>
                </a:tc>
                <a:tc>
                  <a:txBody>
                    <a:bodyPr/>
                    <a:lstStyle/>
                    <a:p>
                      <a:pPr marL="101600" indent="0" algn="l">
                        <a:lnSpc>
                          <a:spcPct val="100000"/>
                        </a:lnSpc>
                        <a:defRPr/>
                      </a:pPr>
                      <a:r>
                        <a:rPr lang="en-US" sz="1000" b="0" i="0" u="none" strike="noStrike">
                          <a:solidFill>
                            <a:srgbClr val="ECF0F1"/>
                          </a:solidFill>
                          <a:latin typeface="Noto Sans SC"/>
                          <a:ea typeface="Noto Sans SC"/>
                          <a:cs typeface="Noto Sans SC"/>
                          <a:sym typeface="Noto Sans SC"/>
                        </a:rPr>
                        <a:t>8+2+1供电 | DDR5 | Wi-Fi 6 | 双M.2插槽</a:t>
                      </a:r>
                      <a:endParaRPr lang="en-US" sz="1100"/>
                    </a:p>
                  </a:txBody>
                  <a:tcPr marL="101600" marR="101600" marT="101600" marB="101600" anchor="ctr">
                    <a:lnL>
                      <a:noFill/>
                    </a:lnL>
                    <a:lnR>
                      <a:noFill/>
                    </a:lnR>
                    <a:lnT>
                      <a:noFill/>
                    </a:lnT>
                    <a:lnB>
                      <a:noFill/>
                    </a:lnB>
                    <a:solidFill>
                      <a:srgbClr val="FFFFFF">
                        <a:alpha val="8000"/>
                      </a:srgbClr>
                    </a:solidFill>
                  </a:tcPr>
                </a:tc>
                <a:tc>
                  <a:txBody>
                    <a:bodyPr/>
                    <a:lstStyle/>
                    <a:p>
                      <a:pPr marL="101600" indent="0" algn="l">
                        <a:lnSpc>
                          <a:spcPct val="100000"/>
                        </a:lnSpc>
                        <a:defRPr/>
                      </a:pPr>
                      <a:r>
                        <a:rPr lang="en-US" sz="1000" b="0" i="0" u="none" strike="noStrike" dirty="0" err="1">
                          <a:solidFill>
                            <a:srgbClr val="ECF0F1"/>
                          </a:solidFill>
                          <a:latin typeface="Noto Sans SC"/>
                          <a:ea typeface="Noto Sans SC"/>
                          <a:cs typeface="Noto Sans SC"/>
                          <a:sym typeface="Noto Sans SC"/>
                        </a:rPr>
                        <a:t>稳定供电释放性能，内置WiFi，高性价比之选</a:t>
                      </a:r>
                      <a:endParaRPr lang="en-US" sz="1100" dirty="0"/>
                    </a:p>
                  </a:txBody>
                  <a:tcPr marL="101600" marR="101600" marT="101600" marB="101600" anchor="ctr">
                    <a:lnL>
                      <a:noFill/>
                    </a:lnL>
                    <a:lnR>
                      <a:noFill/>
                    </a:lnR>
                    <a:lnT>
                      <a:noFill/>
                    </a:lnT>
                    <a:lnB>
                      <a:noFill/>
                    </a:lnB>
                    <a:solidFill>
                      <a:srgbClr val="FFFFFF">
                        <a:alpha val="8000"/>
                      </a:srgbClr>
                    </a:solidFill>
                  </a:tcPr>
                </a:tc>
                <a:extLst>
                  <a:ext uri="{0D108BD9-81ED-4DB2-BD59-A6C34878D82A}">
                    <a16:rowId xmlns:a16="http://schemas.microsoft.com/office/drawing/2014/main" val="10002"/>
                  </a:ext>
                </a:extLst>
              </a:tr>
              <a:tr h="279400">
                <a:tc>
                  <a:txBody>
                    <a:bodyPr/>
                    <a:lstStyle/>
                    <a:p>
                      <a:pPr indent="0" algn="ctr">
                        <a:lnSpc>
                          <a:spcPct val="100000"/>
                        </a:lnSpc>
                        <a:defRPr/>
                      </a:pPr>
                      <a:r>
                        <a:rPr lang="en-US" sz="1100" b="1" i="0" u="none" strike="noStrike" dirty="0">
                          <a:solidFill>
                            <a:srgbClr val="FFFFFF"/>
                          </a:solidFill>
                          <a:latin typeface="Noto Sans SC"/>
                          <a:ea typeface="Noto Sans SC"/>
                          <a:sym typeface="Noto Sans SC"/>
                        </a:rPr>
                        <a:t>RAM</a:t>
                      </a:r>
                      <a:endParaRPr lang="en-US" sz="1100" dirty="0"/>
                    </a:p>
                  </a:txBody>
                  <a:tcPr marL="101600" marR="101600" marT="101600" marB="101600" anchor="ctr">
                    <a:lnL>
                      <a:noFill/>
                    </a:lnL>
                    <a:lnR>
                      <a:noFill/>
                    </a:lnR>
                    <a:lnT>
                      <a:noFill/>
                    </a:lnT>
                    <a:lnB>
                      <a:noFill/>
                    </a:lnB>
                    <a:solidFill>
                      <a:srgbClr val="FFFFFF">
                        <a:alpha val="8000"/>
                      </a:srgbClr>
                    </a:solidFill>
                  </a:tcPr>
                </a:tc>
                <a:tc>
                  <a:txBody>
                    <a:bodyPr/>
                    <a:lstStyle/>
                    <a:p>
                      <a:pPr marL="101600" indent="0" algn="l">
                        <a:lnSpc>
                          <a:spcPct val="100000"/>
                        </a:lnSpc>
                        <a:defRPr/>
                      </a:pPr>
                      <a:r>
                        <a:rPr lang="en-US" sz="1000" b="0" i="0" u="none" strike="noStrike">
                          <a:solidFill>
                            <a:srgbClr val="ECF0F1"/>
                          </a:solidFill>
                          <a:latin typeface="Noto Sans SC"/>
                          <a:ea typeface="Noto Sans SC"/>
                          <a:cs typeface="Noto Sans SC"/>
                          <a:sym typeface="Noto Sans SC"/>
                        </a:rPr>
                        <a:t>金百达 32G(16×2) 6000 C30</a:t>
                      </a:r>
                      <a:endParaRPr lang="en-US" sz="1100"/>
                    </a:p>
                  </a:txBody>
                  <a:tcPr marL="101600" marR="101600" marT="101600" marB="101600" anchor="ctr">
                    <a:lnL>
                      <a:noFill/>
                    </a:lnL>
                    <a:lnR>
                      <a:noFill/>
                    </a:lnR>
                    <a:lnT>
                      <a:noFill/>
                    </a:lnT>
                    <a:lnB>
                      <a:noFill/>
                    </a:lnB>
                    <a:solidFill>
                      <a:srgbClr val="FFFFFF">
                        <a:alpha val="8000"/>
                      </a:srgbClr>
                    </a:solidFill>
                  </a:tcPr>
                </a:tc>
                <a:tc>
                  <a:txBody>
                    <a:bodyPr/>
                    <a:lstStyle/>
                    <a:p>
                      <a:pPr marL="101600" indent="0" algn="l">
                        <a:lnSpc>
                          <a:spcPct val="100000"/>
                        </a:lnSpc>
                        <a:defRPr/>
                      </a:pPr>
                      <a:r>
                        <a:rPr lang="en-US" sz="1000" b="0" i="0" u="none" strike="noStrike">
                          <a:solidFill>
                            <a:srgbClr val="ECF0F1"/>
                          </a:solidFill>
                          <a:latin typeface="Noto Sans SC"/>
                          <a:ea typeface="Noto Sans SC"/>
                          <a:cs typeface="Noto Sans SC"/>
                          <a:sym typeface="Noto Sans SC"/>
                        </a:rPr>
                        <a:t>DDR5-6000 | CL30 | 海力士M-die原生颗粒</a:t>
                      </a:r>
                      <a:endParaRPr lang="en-US" sz="1100"/>
                    </a:p>
                  </a:txBody>
                  <a:tcPr marL="101600" marR="101600" marT="101600" marB="101600" anchor="ctr">
                    <a:lnL>
                      <a:noFill/>
                    </a:lnL>
                    <a:lnR>
                      <a:noFill/>
                    </a:lnR>
                    <a:lnT>
                      <a:noFill/>
                    </a:lnT>
                    <a:lnB>
                      <a:noFill/>
                    </a:lnB>
                    <a:solidFill>
                      <a:srgbClr val="FFFFFF">
                        <a:alpha val="8000"/>
                      </a:srgbClr>
                    </a:solidFill>
                  </a:tcPr>
                </a:tc>
                <a:tc>
                  <a:txBody>
                    <a:bodyPr/>
                    <a:lstStyle/>
                    <a:p>
                      <a:pPr marL="101600" indent="0" algn="l">
                        <a:lnSpc>
                          <a:spcPct val="100000"/>
                        </a:lnSpc>
                        <a:defRPr/>
                      </a:pPr>
                      <a:r>
                        <a:rPr lang="en-US" sz="1000" b="0" i="0" u="none" strike="noStrike" dirty="0">
                          <a:solidFill>
                            <a:srgbClr val="ECF0F1"/>
                          </a:solidFill>
                          <a:latin typeface="Noto Sans SC"/>
                          <a:ea typeface="Noto Sans SC"/>
                          <a:cs typeface="Noto Sans SC"/>
                          <a:sym typeface="Noto Sans SC"/>
                        </a:rPr>
                        <a:t>1:1分频甜点频率，低时序，颗粒体质优秀性能强</a:t>
                      </a:r>
                      <a:endParaRPr lang="en-US" sz="1100" dirty="0"/>
                    </a:p>
                  </a:txBody>
                  <a:tcPr marL="101600" marR="101600" marT="101600" marB="101600" anchor="ctr">
                    <a:lnL>
                      <a:noFill/>
                    </a:lnL>
                    <a:lnR>
                      <a:noFill/>
                    </a:lnR>
                    <a:lnT>
                      <a:noFill/>
                    </a:lnT>
                    <a:lnB>
                      <a:noFill/>
                    </a:lnB>
                    <a:solidFill>
                      <a:srgbClr val="FFFFFF">
                        <a:alpha val="8000"/>
                      </a:srgbClr>
                    </a:solidFill>
                  </a:tcPr>
                </a:tc>
                <a:extLst>
                  <a:ext uri="{0D108BD9-81ED-4DB2-BD59-A6C34878D82A}">
                    <a16:rowId xmlns:a16="http://schemas.microsoft.com/office/drawing/2014/main" val="10003"/>
                  </a:ext>
                </a:extLst>
              </a:tr>
              <a:tr h="279400">
                <a:tc>
                  <a:txBody>
                    <a:bodyPr/>
                    <a:lstStyle/>
                    <a:p>
                      <a:pPr indent="0" algn="ctr">
                        <a:lnSpc>
                          <a:spcPct val="100000"/>
                        </a:lnSpc>
                        <a:defRPr/>
                      </a:pPr>
                      <a:r>
                        <a:rPr lang="en-US" sz="1100" b="1" i="0" u="none" strike="noStrike">
                          <a:solidFill>
                            <a:srgbClr val="FFFFFF"/>
                          </a:solidFill>
                          <a:latin typeface="Noto Sans SC"/>
                          <a:ea typeface="Noto Sans SC"/>
                          <a:cs typeface="Noto Sans SC"/>
                          <a:sym typeface="Noto Sans SC"/>
                        </a:rPr>
                        <a:t>SSD</a:t>
                      </a:r>
                      <a:endParaRPr lang="en-US" sz="1100"/>
                    </a:p>
                  </a:txBody>
                  <a:tcPr marL="101600" marR="101600" marT="101600" marB="101600" anchor="ctr">
                    <a:lnL>
                      <a:noFill/>
                    </a:lnL>
                    <a:lnR>
                      <a:noFill/>
                    </a:lnR>
                    <a:lnT>
                      <a:noFill/>
                    </a:lnT>
                    <a:lnB>
                      <a:noFill/>
                    </a:lnB>
                    <a:solidFill>
                      <a:srgbClr val="FFFFFF">
                        <a:alpha val="8000"/>
                      </a:srgbClr>
                    </a:solidFill>
                  </a:tcPr>
                </a:tc>
                <a:tc>
                  <a:txBody>
                    <a:bodyPr/>
                    <a:lstStyle/>
                    <a:p>
                      <a:pPr marL="101600" indent="0" algn="l">
                        <a:lnSpc>
                          <a:spcPct val="100000"/>
                        </a:lnSpc>
                        <a:defRPr/>
                      </a:pPr>
                      <a:r>
                        <a:rPr lang="en-US" sz="1000" b="0" i="0" u="none" strike="noStrike">
                          <a:solidFill>
                            <a:srgbClr val="ECF0F1"/>
                          </a:solidFill>
                          <a:latin typeface="Noto Sans SC"/>
                          <a:ea typeface="Noto Sans SC"/>
                          <a:cs typeface="Noto Sans SC"/>
                          <a:sym typeface="Noto Sans SC"/>
                        </a:rPr>
                        <a:t>联想拯救者 2TB S7000</a:t>
                      </a:r>
                      <a:endParaRPr lang="en-US" sz="1100"/>
                    </a:p>
                  </a:txBody>
                  <a:tcPr marL="101600" marR="101600" marT="101600" marB="101600" anchor="ctr">
                    <a:lnL>
                      <a:noFill/>
                    </a:lnL>
                    <a:lnR>
                      <a:noFill/>
                    </a:lnR>
                    <a:lnT>
                      <a:noFill/>
                    </a:lnT>
                    <a:lnB>
                      <a:noFill/>
                    </a:lnB>
                    <a:solidFill>
                      <a:srgbClr val="FFFFFF">
                        <a:alpha val="8000"/>
                      </a:srgbClr>
                    </a:solidFill>
                  </a:tcPr>
                </a:tc>
                <a:tc>
                  <a:txBody>
                    <a:bodyPr/>
                    <a:lstStyle/>
                    <a:p>
                      <a:pPr marL="101600" indent="0" algn="l">
                        <a:lnSpc>
                          <a:spcPct val="100000"/>
                        </a:lnSpc>
                        <a:defRPr/>
                      </a:pPr>
                      <a:r>
                        <a:rPr lang="en-US" sz="1000" b="0" i="0" u="none" strike="noStrike">
                          <a:solidFill>
                            <a:srgbClr val="ECF0F1"/>
                          </a:solidFill>
                          <a:latin typeface="Noto Sans SC"/>
                          <a:ea typeface="Noto Sans SC"/>
                          <a:cs typeface="Noto Sans SC"/>
                          <a:sym typeface="Noto Sans SC"/>
                        </a:rPr>
                        <a:t>PCIe 4.0 | 读5000MB/s+ | 3D TLC颗粒</a:t>
                      </a:r>
                      <a:endParaRPr lang="en-US" sz="1100"/>
                    </a:p>
                  </a:txBody>
                  <a:tcPr marL="101600" marR="101600" marT="101600" marB="101600" anchor="ctr">
                    <a:lnL>
                      <a:noFill/>
                    </a:lnL>
                    <a:lnR>
                      <a:noFill/>
                    </a:lnR>
                    <a:lnT>
                      <a:noFill/>
                    </a:lnT>
                    <a:lnB>
                      <a:noFill/>
                    </a:lnB>
                    <a:solidFill>
                      <a:srgbClr val="FFFFFF">
                        <a:alpha val="8000"/>
                      </a:srgbClr>
                    </a:solidFill>
                  </a:tcPr>
                </a:tc>
                <a:tc>
                  <a:txBody>
                    <a:bodyPr/>
                    <a:lstStyle/>
                    <a:p>
                      <a:pPr marL="101600" indent="0" algn="l">
                        <a:lnSpc>
                          <a:spcPct val="100000"/>
                        </a:lnSpc>
                        <a:defRPr/>
                      </a:pPr>
                      <a:r>
                        <a:rPr lang="en-US" sz="1000" b="0" i="0" u="none" strike="noStrike" dirty="0" err="1">
                          <a:solidFill>
                            <a:srgbClr val="ECF0F1"/>
                          </a:solidFill>
                          <a:latin typeface="Noto Sans SC"/>
                          <a:ea typeface="Noto Sans SC"/>
                          <a:cs typeface="Noto Sans SC"/>
                          <a:sym typeface="Noto Sans SC"/>
                        </a:rPr>
                        <a:t>高速大容量，完美满足系统、软件及工程的快速读写</a:t>
                      </a:r>
                      <a:endParaRPr lang="en-US" sz="1100" dirty="0"/>
                    </a:p>
                  </a:txBody>
                  <a:tcPr marL="101600" marR="101600" marT="101600" marB="101600" anchor="ctr">
                    <a:lnL>
                      <a:noFill/>
                    </a:lnL>
                    <a:lnR>
                      <a:noFill/>
                    </a:lnR>
                    <a:lnT>
                      <a:noFill/>
                    </a:lnT>
                    <a:lnB>
                      <a:noFill/>
                    </a:lnB>
                    <a:solidFill>
                      <a:srgbClr val="FFFFFF">
                        <a:alpha val="8000"/>
                      </a:srgbClr>
                    </a:solidFill>
                  </a:tcPr>
                </a:tc>
                <a:extLst>
                  <a:ext uri="{0D108BD9-81ED-4DB2-BD59-A6C34878D82A}">
                    <a16:rowId xmlns:a16="http://schemas.microsoft.com/office/drawing/2014/main" val="10004"/>
                  </a:ext>
                </a:extLst>
              </a:tr>
              <a:tr h="279400">
                <a:tc>
                  <a:txBody>
                    <a:bodyPr/>
                    <a:lstStyle/>
                    <a:p>
                      <a:pPr indent="0" algn="ctr">
                        <a:lnSpc>
                          <a:spcPct val="100000"/>
                        </a:lnSpc>
                        <a:defRPr/>
                      </a:pPr>
                      <a:r>
                        <a:rPr lang="en-US" sz="1100" b="1" i="0" u="none" strike="noStrike" dirty="0">
                          <a:solidFill>
                            <a:srgbClr val="FFFFFF"/>
                          </a:solidFill>
                          <a:latin typeface="Noto Sans SC"/>
                          <a:ea typeface="Noto Sans SC"/>
                          <a:sym typeface="Noto Sans SC"/>
                        </a:rPr>
                        <a:t>GPU</a:t>
                      </a:r>
                      <a:endParaRPr lang="en-US" sz="1100" dirty="0"/>
                    </a:p>
                  </a:txBody>
                  <a:tcPr marL="101600" marR="101600" marT="101600" marB="101600" anchor="ctr">
                    <a:lnL>
                      <a:noFill/>
                    </a:lnL>
                    <a:lnR>
                      <a:noFill/>
                    </a:lnR>
                    <a:lnT>
                      <a:noFill/>
                    </a:lnT>
                    <a:lnB>
                      <a:noFill/>
                    </a:lnB>
                    <a:solidFill>
                      <a:srgbClr val="FFFFFF">
                        <a:alpha val="8000"/>
                      </a:srgbClr>
                    </a:solidFill>
                  </a:tcPr>
                </a:tc>
                <a:tc>
                  <a:txBody>
                    <a:bodyPr/>
                    <a:lstStyle/>
                    <a:p>
                      <a:pPr marL="101600" indent="0" algn="l">
                        <a:lnSpc>
                          <a:spcPct val="100000"/>
                        </a:lnSpc>
                        <a:defRPr/>
                      </a:pPr>
                      <a:r>
                        <a:rPr lang="en-US" sz="1000" b="0" i="0" u="none" strike="noStrike">
                          <a:solidFill>
                            <a:srgbClr val="ECF0F1"/>
                          </a:solidFill>
                          <a:latin typeface="Noto Sans SC"/>
                          <a:ea typeface="Noto Sans SC"/>
                          <a:cs typeface="Noto Sans SC"/>
                          <a:sym typeface="Noto Sans SC"/>
                        </a:rPr>
                        <a:t>电竞叛客 RTX 5060Ti X3W 8G</a:t>
                      </a:r>
                      <a:endParaRPr lang="en-US" sz="1100"/>
                    </a:p>
                  </a:txBody>
                  <a:tcPr marL="101600" marR="101600" marT="101600" marB="101600" anchor="ctr">
                    <a:lnL>
                      <a:noFill/>
                    </a:lnL>
                    <a:lnR>
                      <a:noFill/>
                    </a:lnR>
                    <a:lnT>
                      <a:noFill/>
                    </a:lnT>
                    <a:lnB>
                      <a:noFill/>
                    </a:lnB>
                    <a:solidFill>
                      <a:srgbClr val="FFFFFF">
                        <a:alpha val="8000"/>
                      </a:srgbClr>
                    </a:solidFill>
                  </a:tcPr>
                </a:tc>
                <a:tc>
                  <a:txBody>
                    <a:bodyPr/>
                    <a:lstStyle/>
                    <a:p>
                      <a:pPr marL="101600" indent="0" algn="l">
                        <a:lnSpc>
                          <a:spcPct val="100000"/>
                        </a:lnSpc>
                        <a:defRPr/>
                      </a:pPr>
                      <a:r>
                        <a:rPr lang="en-US" sz="1000" b="0" i="0" u="none" strike="noStrike">
                          <a:solidFill>
                            <a:srgbClr val="ECF0F1"/>
                          </a:solidFill>
                          <a:latin typeface="Noto Sans SC"/>
                          <a:ea typeface="Noto Sans SC"/>
                          <a:cs typeface="Noto Sans SC"/>
                          <a:sym typeface="Noto Sans SC"/>
                        </a:rPr>
                        <a:t>GDDR7显存 | 三风扇散热 | CUDA+NVENC双引擎</a:t>
                      </a:r>
                      <a:endParaRPr lang="en-US" sz="1100"/>
                    </a:p>
                  </a:txBody>
                  <a:tcPr marL="101600" marR="101600" marT="101600" marB="101600" anchor="ctr">
                    <a:lnL>
                      <a:noFill/>
                    </a:lnL>
                    <a:lnR>
                      <a:noFill/>
                    </a:lnR>
                    <a:lnT>
                      <a:noFill/>
                    </a:lnT>
                    <a:lnB>
                      <a:noFill/>
                    </a:lnB>
                    <a:solidFill>
                      <a:srgbClr val="FFFFFF">
                        <a:alpha val="8000"/>
                      </a:srgbClr>
                    </a:solidFill>
                  </a:tcPr>
                </a:tc>
                <a:tc>
                  <a:txBody>
                    <a:bodyPr/>
                    <a:lstStyle/>
                    <a:p>
                      <a:pPr marL="101600" indent="0" algn="l">
                        <a:lnSpc>
                          <a:spcPct val="100000"/>
                        </a:lnSpc>
                        <a:defRPr/>
                      </a:pPr>
                      <a:r>
                        <a:rPr lang="en-US" sz="1000" b="0" i="0" u="none" strike="noStrike" dirty="0">
                          <a:solidFill>
                            <a:srgbClr val="ECF0F1"/>
                          </a:solidFill>
                          <a:latin typeface="Noto Sans SC"/>
                          <a:ea typeface="Noto Sans SC"/>
                          <a:cs typeface="Noto Sans SC"/>
                          <a:sym typeface="Noto Sans SC"/>
                        </a:rPr>
                        <a:t>兼顾3D渲染与视频编码，散热强劲，性能释放充分。</a:t>
                      </a:r>
                      <a:endParaRPr lang="en-US" sz="1100" dirty="0"/>
                    </a:p>
                  </a:txBody>
                  <a:tcPr marL="101600" marR="101600" marT="101600" marB="101600" anchor="ctr">
                    <a:lnL>
                      <a:noFill/>
                    </a:lnL>
                    <a:lnR>
                      <a:noFill/>
                    </a:lnR>
                    <a:lnT>
                      <a:noFill/>
                    </a:lnT>
                    <a:lnB>
                      <a:noFill/>
                    </a:lnB>
                    <a:solidFill>
                      <a:srgbClr val="FFFFFF">
                        <a:alpha val="8000"/>
                      </a:srgbClr>
                    </a:solidFill>
                  </a:tcPr>
                </a:tc>
                <a:extLst>
                  <a:ext uri="{0D108BD9-81ED-4DB2-BD59-A6C34878D82A}">
                    <a16:rowId xmlns:a16="http://schemas.microsoft.com/office/drawing/2014/main" val="10005"/>
                  </a:ext>
                </a:extLst>
              </a:tr>
              <a:tr h="279400">
                <a:tc>
                  <a:txBody>
                    <a:bodyPr/>
                    <a:lstStyle/>
                    <a:p>
                      <a:pPr indent="0" algn="ctr">
                        <a:lnSpc>
                          <a:spcPct val="100000"/>
                        </a:lnSpc>
                        <a:defRPr/>
                      </a:pPr>
                      <a:r>
                        <a:rPr lang="en-US" sz="1100" b="1" i="0" u="none" strike="noStrike">
                          <a:solidFill>
                            <a:srgbClr val="FFFFFF"/>
                          </a:solidFill>
                          <a:latin typeface="Noto Sans SC"/>
                          <a:ea typeface="Noto Sans SC"/>
                          <a:cs typeface="Noto Sans SC"/>
                          <a:sym typeface="Noto Sans SC"/>
                        </a:rPr>
                        <a:t>电源</a:t>
                      </a:r>
                      <a:endParaRPr lang="en-US" sz="1100"/>
                    </a:p>
                  </a:txBody>
                  <a:tcPr marL="101600" marR="101600" marT="101600" marB="101600" anchor="ctr">
                    <a:lnL>
                      <a:noFill/>
                    </a:lnL>
                    <a:lnR>
                      <a:noFill/>
                    </a:lnR>
                    <a:lnT>
                      <a:noFill/>
                    </a:lnT>
                    <a:lnB>
                      <a:noFill/>
                    </a:lnB>
                    <a:solidFill>
                      <a:srgbClr val="FFFFFF">
                        <a:alpha val="8000"/>
                      </a:srgbClr>
                    </a:solidFill>
                  </a:tcPr>
                </a:tc>
                <a:tc>
                  <a:txBody>
                    <a:bodyPr/>
                    <a:lstStyle/>
                    <a:p>
                      <a:pPr marL="101600" indent="0" algn="l">
                        <a:lnSpc>
                          <a:spcPct val="100000"/>
                        </a:lnSpc>
                        <a:defRPr/>
                      </a:pPr>
                      <a:r>
                        <a:rPr lang="en-US" sz="1000" b="0" i="0" u="none" strike="noStrike" dirty="0" err="1">
                          <a:solidFill>
                            <a:srgbClr val="ECF0F1"/>
                          </a:solidFill>
                          <a:latin typeface="Noto Sans SC"/>
                          <a:ea typeface="Noto Sans SC"/>
                          <a:cs typeface="Noto Sans SC"/>
                          <a:sym typeface="Noto Sans SC"/>
                        </a:rPr>
                        <a:t>金河田</a:t>
                      </a:r>
                      <a:r>
                        <a:rPr lang="en-US" sz="1000" b="0" i="0" u="none" strike="noStrike" dirty="0">
                          <a:solidFill>
                            <a:srgbClr val="ECF0F1"/>
                          </a:solidFill>
                          <a:latin typeface="Noto Sans SC"/>
                          <a:ea typeface="Noto Sans SC"/>
                          <a:cs typeface="Noto Sans SC"/>
                          <a:sym typeface="Noto Sans SC"/>
                        </a:rPr>
                        <a:t> </a:t>
                      </a:r>
                      <a:r>
                        <a:rPr lang="en-US" sz="1000" b="0" i="0" u="none" strike="noStrike" dirty="0" err="1">
                          <a:solidFill>
                            <a:srgbClr val="ECF0F1"/>
                          </a:solidFill>
                          <a:latin typeface="Noto Sans SC"/>
                          <a:ea typeface="Noto Sans SC"/>
                          <a:cs typeface="Noto Sans SC"/>
                          <a:sym typeface="Noto Sans SC"/>
                        </a:rPr>
                        <a:t>白金A</a:t>
                      </a:r>
                      <a:r>
                        <a:rPr lang="en-US" sz="1000" b="0" i="0" u="none" strike="noStrike" dirty="0">
                          <a:solidFill>
                            <a:srgbClr val="ECF0F1"/>
                          </a:solidFill>
                          <a:latin typeface="Noto Sans SC"/>
                          <a:ea typeface="Noto Sans SC"/>
                          <a:cs typeface="Noto Sans SC"/>
                          <a:sym typeface="Noto Sans SC"/>
                        </a:rPr>
                        <a:t>+ 850W </a:t>
                      </a:r>
                      <a:r>
                        <a:rPr lang="en-US" sz="1000" b="0" i="0" u="none" strike="noStrike" dirty="0" err="1">
                          <a:solidFill>
                            <a:srgbClr val="ECF0F1"/>
                          </a:solidFill>
                          <a:latin typeface="Noto Sans SC"/>
                          <a:ea typeface="Noto Sans SC"/>
                          <a:cs typeface="Noto Sans SC"/>
                          <a:sym typeface="Noto Sans SC"/>
                        </a:rPr>
                        <a:t>全模组</a:t>
                      </a:r>
                      <a:endParaRPr lang="en-US" sz="1100" dirty="0"/>
                    </a:p>
                  </a:txBody>
                  <a:tcPr marL="101600" marR="101600" marT="101600" marB="101600" anchor="ctr">
                    <a:lnL>
                      <a:noFill/>
                    </a:lnL>
                    <a:lnR>
                      <a:noFill/>
                    </a:lnR>
                    <a:lnT>
                      <a:noFill/>
                    </a:lnT>
                    <a:lnB>
                      <a:noFill/>
                    </a:lnB>
                    <a:solidFill>
                      <a:srgbClr val="FFFFFF">
                        <a:alpha val="8000"/>
                      </a:srgbClr>
                    </a:solidFill>
                  </a:tcPr>
                </a:tc>
                <a:tc>
                  <a:txBody>
                    <a:bodyPr/>
                    <a:lstStyle/>
                    <a:p>
                      <a:pPr marL="101600" indent="0" algn="l">
                        <a:lnSpc>
                          <a:spcPct val="100000"/>
                        </a:lnSpc>
                        <a:defRPr/>
                      </a:pPr>
                      <a:r>
                        <a:rPr lang="en-US" sz="1000" b="0" i="0" u="none" strike="noStrike">
                          <a:solidFill>
                            <a:srgbClr val="ECF0F1"/>
                          </a:solidFill>
                          <a:latin typeface="Noto Sans SC"/>
                          <a:ea typeface="Noto Sans SC"/>
                          <a:cs typeface="Noto Sans SC"/>
                          <a:sym typeface="Noto Sans SC"/>
                        </a:rPr>
                        <a:t>80Plus白金认证 | ATX 3.0 | 全日系电容</a:t>
                      </a:r>
                      <a:endParaRPr lang="en-US" sz="1100"/>
                    </a:p>
                  </a:txBody>
                  <a:tcPr marL="101600" marR="101600" marT="101600" marB="101600" anchor="ctr">
                    <a:lnL>
                      <a:noFill/>
                    </a:lnL>
                    <a:lnR>
                      <a:noFill/>
                    </a:lnR>
                    <a:lnT>
                      <a:noFill/>
                    </a:lnT>
                    <a:lnB>
                      <a:noFill/>
                    </a:lnB>
                    <a:solidFill>
                      <a:srgbClr val="FFFFFF">
                        <a:alpha val="8000"/>
                      </a:srgbClr>
                    </a:solidFill>
                  </a:tcPr>
                </a:tc>
                <a:tc>
                  <a:txBody>
                    <a:bodyPr/>
                    <a:lstStyle/>
                    <a:p>
                      <a:pPr marL="101600" indent="0" algn="l">
                        <a:lnSpc>
                          <a:spcPct val="100000"/>
                        </a:lnSpc>
                        <a:defRPr/>
                      </a:pPr>
                      <a:r>
                        <a:rPr lang="en-US" sz="1000" b="0" i="0" u="none" strike="noStrike" dirty="0" err="1">
                          <a:solidFill>
                            <a:srgbClr val="ECF0F1"/>
                          </a:solidFill>
                          <a:latin typeface="Noto Sans SC"/>
                          <a:ea typeface="Noto Sans SC"/>
                          <a:cs typeface="Noto Sans SC"/>
                          <a:sym typeface="Noto Sans SC"/>
                        </a:rPr>
                        <a:t>充足功率余量，为未来硬件升级预留空间，稳定可靠</a:t>
                      </a:r>
                      <a:endParaRPr lang="en-US" sz="1100" dirty="0"/>
                    </a:p>
                  </a:txBody>
                  <a:tcPr marL="101600" marR="101600" marT="101600" marB="101600" anchor="ctr">
                    <a:lnL>
                      <a:noFill/>
                    </a:lnL>
                    <a:lnR>
                      <a:noFill/>
                    </a:lnR>
                    <a:lnT>
                      <a:noFill/>
                    </a:lnT>
                    <a:lnB>
                      <a:noFill/>
                    </a:lnB>
                    <a:solidFill>
                      <a:srgbClr val="FFFFFF">
                        <a:alpha val="8000"/>
                      </a:srgbClr>
                    </a:solidFill>
                  </a:tcPr>
                </a:tc>
                <a:extLst>
                  <a:ext uri="{0D108BD9-81ED-4DB2-BD59-A6C34878D82A}">
                    <a16:rowId xmlns:a16="http://schemas.microsoft.com/office/drawing/2014/main" val="10006"/>
                  </a:ext>
                </a:extLst>
              </a:tr>
              <a:tr h="279400">
                <a:tc>
                  <a:txBody>
                    <a:bodyPr/>
                    <a:lstStyle/>
                    <a:p>
                      <a:pPr indent="0" algn="ctr">
                        <a:lnSpc>
                          <a:spcPct val="100000"/>
                        </a:lnSpc>
                        <a:defRPr/>
                      </a:pPr>
                      <a:r>
                        <a:rPr lang="en-US" sz="1100" b="1" i="0" u="none" strike="noStrike">
                          <a:solidFill>
                            <a:srgbClr val="FFFFFF"/>
                          </a:solidFill>
                          <a:latin typeface="Noto Sans SC"/>
                          <a:ea typeface="Noto Sans SC"/>
                          <a:cs typeface="Noto Sans SC"/>
                          <a:sym typeface="Noto Sans SC"/>
                        </a:rPr>
                        <a:t>机箱</a:t>
                      </a:r>
                      <a:endParaRPr lang="en-US" sz="1100"/>
                    </a:p>
                  </a:txBody>
                  <a:tcPr marL="101600" marR="101600" marT="101600" marB="101600" anchor="ctr">
                    <a:lnL>
                      <a:noFill/>
                    </a:lnL>
                    <a:lnR>
                      <a:noFill/>
                    </a:lnR>
                    <a:lnT>
                      <a:noFill/>
                    </a:lnT>
                    <a:lnB>
                      <a:noFill/>
                    </a:lnB>
                    <a:solidFill>
                      <a:srgbClr val="FFFFFF">
                        <a:alpha val="8000"/>
                      </a:srgbClr>
                    </a:solidFill>
                  </a:tcPr>
                </a:tc>
                <a:tc>
                  <a:txBody>
                    <a:bodyPr/>
                    <a:lstStyle/>
                    <a:p>
                      <a:pPr marL="101600" indent="0" algn="l">
                        <a:lnSpc>
                          <a:spcPct val="100000"/>
                        </a:lnSpc>
                        <a:defRPr/>
                      </a:pPr>
                      <a:r>
                        <a:rPr lang="en-US" sz="1000" b="0" i="0" u="none" strike="noStrike">
                          <a:solidFill>
                            <a:srgbClr val="ECF0F1"/>
                          </a:solidFill>
                          <a:latin typeface="Noto Sans SC"/>
                          <a:ea typeface="Noto Sans SC"/>
                          <a:cs typeface="Noto Sans SC"/>
                          <a:sym typeface="Noto Sans SC"/>
                        </a:rPr>
                        <a:t>航嘉 G63 战戟 黑色</a:t>
                      </a:r>
                      <a:endParaRPr lang="en-US" sz="1100"/>
                    </a:p>
                  </a:txBody>
                  <a:tcPr marL="101600" marR="101600" marT="101600" marB="101600" anchor="ctr">
                    <a:lnL>
                      <a:noFill/>
                    </a:lnL>
                    <a:lnR>
                      <a:noFill/>
                    </a:lnR>
                    <a:lnT>
                      <a:noFill/>
                    </a:lnT>
                    <a:lnB>
                      <a:noFill/>
                    </a:lnB>
                    <a:solidFill>
                      <a:srgbClr val="FFFFFF">
                        <a:alpha val="8000"/>
                      </a:srgbClr>
                    </a:solidFill>
                  </a:tcPr>
                </a:tc>
                <a:tc>
                  <a:txBody>
                    <a:bodyPr/>
                    <a:lstStyle/>
                    <a:p>
                      <a:pPr marL="101600" indent="0" algn="l">
                        <a:lnSpc>
                          <a:spcPct val="100000"/>
                        </a:lnSpc>
                        <a:defRPr/>
                      </a:pPr>
                      <a:r>
                        <a:rPr lang="en-US" sz="1000" b="0" i="0" u="none" strike="noStrike">
                          <a:solidFill>
                            <a:srgbClr val="ECF0F1"/>
                          </a:solidFill>
                          <a:latin typeface="Noto Sans SC"/>
                          <a:ea typeface="Noto Sans SC"/>
                          <a:cs typeface="Noto Sans SC"/>
                          <a:sym typeface="Noto Sans SC"/>
                        </a:rPr>
                        <a:t>支持360水冷 | 显卡限长350mm | 下置电源仓</a:t>
                      </a:r>
                      <a:endParaRPr lang="en-US" sz="1100"/>
                    </a:p>
                  </a:txBody>
                  <a:tcPr marL="101600" marR="101600" marT="101600" marB="101600" anchor="ctr">
                    <a:lnL>
                      <a:noFill/>
                    </a:lnL>
                    <a:lnR>
                      <a:noFill/>
                    </a:lnR>
                    <a:lnT>
                      <a:noFill/>
                    </a:lnT>
                    <a:lnB>
                      <a:noFill/>
                    </a:lnB>
                    <a:solidFill>
                      <a:srgbClr val="FFFFFF">
                        <a:alpha val="8000"/>
                      </a:srgbClr>
                    </a:solidFill>
                  </a:tcPr>
                </a:tc>
                <a:tc>
                  <a:txBody>
                    <a:bodyPr/>
                    <a:lstStyle/>
                    <a:p>
                      <a:pPr marL="101600" indent="0" algn="l">
                        <a:lnSpc>
                          <a:spcPct val="100000"/>
                        </a:lnSpc>
                        <a:defRPr/>
                      </a:pPr>
                      <a:r>
                        <a:rPr lang="en-US" sz="1000" b="0" i="0" u="none" strike="noStrike" dirty="0" err="1">
                          <a:solidFill>
                            <a:srgbClr val="ECF0F1"/>
                          </a:solidFill>
                          <a:latin typeface="Noto Sans SC"/>
                          <a:ea typeface="Noto Sans SC"/>
                          <a:cs typeface="Noto Sans SC"/>
                          <a:sym typeface="Noto Sans SC"/>
                        </a:rPr>
                        <a:t>空间充裕，散热风道优秀，兼顾实用性与专业外观</a:t>
                      </a:r>
                      <a:endParaRPr lang="en-US" sz="1100" dirty="0"/>
                    </a:p>
                  </a:txBody>
                  <a:tcPr marL="101600" marR="101600" marT="101600" marB="101600" anchor="ctr">
                    <a:lnL>
                      <a:noFill/>
                    </a:lnL>
                    <a:lnR>
                      <a:noFill/>
                    </a:lnR>
                    <a:lnT>
                      <a:noFill/>
                    </a:lnT>
                    <a:lnB>
                      <a:noFill/>
                    </a:lnB>
                    <a:solidFill>
                      <a:srgbClr val="FFFFFF">
                        <a:alpha val="8000"/>
                      </a:srgbClr>
                    </a:solidFill>
                  </a:tcPr>
                </a:tc>
                <a:extLst>
                  <a:ext uri="{0D108BD9-81ED-4DB2-BD59-A6C34878D82A}">
                    <a16:rowId xmlns:a16="http://schemas.microsoft.com/office/drawing/2014/main" val="10007"/>
                  </a:ext>
                </a:extLst>
              </a:tr>
            </a:tbl>
          </a:graphicData>
        </a:graphic>
      </p:graphicFrame>
      <p:sp>
        <p:nvSpPr>
          <p:cNvPr id="5" name="AutoShape 5"/>
          <p:cNvSpPr/>
          <p:nvPr/>
        </p:nvSpPr>
        <p:spPr>
          <a:xfrm>
            <a:off x="762000" y="4635500"/>
            <a:ext cx="10668000" cy="3048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500" b="1" i="0" u="none" strike="noStrike">
                <a:solidFill>
                  <a:srgbClr val="3498DB"/>
                </a:solidFill>
                <a:latin typeface="Noto Sans SC"/>
                <a:ea typeface="Noto Sans SC"/>
                <a:cs typeface="Noto Sans SC"/>
                <a:sym typeface="Noto Sans SC"/>
              </a:rPr>
              <a:t>▎总预算控制逻辑与分配比例</a:t>
            </a:r>
            <a:endParaRPr lang="en-US" sz="1100"/>
          </a:p>
        </p:txBody>
      </p:sp>
      <p:sp>
        <p:nvSpPr>
          <p:cNvPr id="6" name="AutoShape 6"/>
          <p:cNvSpPr/>
          <p:nvPr/>
        </p:nvSpPr>
        <p:spPr>
          <a:xfrm>
            <a:off x="762000" y="5080000"/>
            <a:ext cx="3302000" cy="1270000"/>
          </a:xfrm>
          <a:prstGeom prst="roundRect">
            <a:avLst>
              <a:gd name="adj" fmla="val 10000"/>
            </a:avLst>
          </a:prstGeom>
          <a:solidFill>
            <a:srgbClr val="3498DB">
              <a:alpha val="16000"/>
            </a:srgbClr>
          </a:solidFill>
          <a:ln w="12700" cap="flat" cmpd="sng">
            <a:solidFill>
              <a:srgbClr val="3498DB">
                <a:alpha val="40000"/>
              </a:srgbClr>
            </a:solidFill>
            <a:prstDash val="solid"/>
            <a:round/>
          </a:ln>
        </p:spPr>
        <p:txBody>
          <a:bodyPr vert="horz" wrap="square" lIns="63500" tIns="63500" rIns="63500" bIns="63500" rtlCol="0" anchor="ctr"/>
          <a:lstStyle/>
          <a:p>
            <a:pPr algn="ctr">
              <a:defRPr/>
            </a:pPr>
            <a:endParaRPr/>
          </a:p>
        </p:txBody>
      </p:sp>
      <p:sp>
        <p:nvSpPr>
          <p:cNvPr id="7" name="AutoShape 7"/>
          <p:cNvSpPr/>
          <p:nvPr/>
        </p:nvSpPr>
        <p:spPr>
          <a:xfrm>
            <a:off x="952500" y="5207000"/>
            <a:ext cx="2921000" cy="3048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300" b="1" i="0" u="none" strike="noStrike">
                <a:solidFill>
                  <a:srgbClr val="3498DB"/>
                </a:solidFill>
                <a:latin typeface="Noto Sans SC"/>
                <a:ea typeface="Noto Sans SC"/>
                <a:cs typeface="Noto Sans SC"/>
                <a:sym typeface="Noto Sans SC"/>
              </a:rPr>
              <a:t>核心三大件 (55-60%)</a:t>
            </a:r>
            <a:endParaRPr lang="en-US" sz="1100"/>
          </a:p>
        </p:txBody>
      </p:sp>
      <p:sp>
        <p:nvSpPr>
          <p:cNvPr id="8" name="AutoShape 8"/>
          <p:cNvSpPr/>
          <p:nvPr/>
        </p:nvSpPr>
        <p:spPr>
          <a:xfrm>
            <a:off x="952500" y="5588000"/>
            <a:ext cx="2921000" cy="635000"/>
          </a:xfrm>
          <a:prstGeom prst="rect">
            <a:avLst/>
          </a:prstGeom>
          <a:noFill/>
          <a:ln w="12700" cap="flat" cmpd="sng">
            <a:noFill/>
            <a:prstDash val="solid"/>
            <a:round/>
          </a:ln>
        </p:spPr>
        <p:txBody>
          <a:bodyPr vert="horz" wrap="square" lIns="0" tIns="0" rIns="0" bIns="0" rtlCol="0" anchor="t" anchorCtr="0"/>
          <a:lstStyle/>
          <a:p>
            <a:pPr indent="0" algn="l">
              <a:lnSpc>
                <a:spcPct val="100000"/>
              </a:lnSpc>
              <a:defRPr/>
            </a:pPr>
            <a:r>
              <a:rPr lang="en-US" sz="1100" b="0" i="0" u="none" strike="noStrike" dirty="0" err="1">
                <a:solidFill>
                  <a:srgbClr val="ECF0F1"/>
                </a:solidFill>
                <a:latin typeface="Noto Sans SC"/>
                <a:ea typeface="Noto Sans SC"/>
                <a:cs typeface="Noto Sans SC"/>
                <a:sym typeface="Noto Sans SC"/>
              </a:rPr>
              <a:t>投入CPU、主板和显卡，确保核心计算与图形性能不妥协，是整台机器的性能基石</a:t>
            </a:r>
            <a:endParaRPr lang="en-US" sz="1100" dirty="0"/>
          </a:p>
        </p:txBody>
      </p:sp>
      <p:sp>
        <p:nvSpPr>
          <p:cNvPr id="9" name="AutoShape 9"/>
          <p:cNvSpPr/>
          <p:nvPr/>
        </p:nvSpPr>
        <p:spPr>
          <a:xfrm>
            <a:off x="4445000" y="5080000"/>
            <a:ext cx="3302000" cy="1270000"/>
          </a:xfrm>
          <a:prstGeom prst="roundRect">
            <a:avLst>
              <a:gd name="adj" fmla="val 10000"/>
            </a:avLst>
          </a:prstGeom>
          <a:solidFill>
            <a:srgbClr val="3498DB">
              <a:alpha val="16000"/>
            </a:srgbClr>
          </a:solidFill>
          <a:ln w="12700" cap="flat" cmpd="sng">
            <a:solidFill>
              <a:srgbClr val="3498DB">
                <a:alpha val="40000"/>
              </a:srgbClr>
            </a:solidFill>
            <a:prstDash val="solid"/>
            <a:round/>
          </a:ln>
        </p:spPr>
        <p:txBody>
          <a:bodyPr vert="horz" wrap="square" lIns="63500" tIns="63500" rIns="63500" bIns="63500" rtlCol="0" anchor="ctr"/>
          <a:lstStyle/>
          <a:p>
            <a:pPr algn="ctr">
              <a:defRPr/>
            </a:pPr>
            <a:endParaRPr/>
          </a:p>
        </p:txBody>
      </p:sp>
      <p:sp>
        <p:nvSpPr>
          <p:cNvPr id="10" name="AutoShape 10"/>
          <p:cNvSpPr/>
          <p:nvPr/>
        </p:nvSpPr>
        <p:spPr>
          <a:xfrm>
            <a:off x="4635500" y="5207000"/>
            <a:ext cx="2921000" cy="3048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300" b="1" i="0" u="none" strike="noStrike">
                <a:solidFill>
                  <a:srgbClr val="3498DB"/>
                </a:solidFill>
                <a:latin typeface="Noto Sans SC"/>
                <a:ea typeface="Noto Sans SC"/>
                <a:cs typeface="Noto Sans SC"/>
                <a:sym typeface="Noto Sans SC"/>
              </a:rPr>
              <a:t>存储与内存 (20-25%)</a:t>
            </a:r>
            <a:endParaRPr lang="en-US" sz="1100"/>
          </a:p>
        </p:txBody>
      </p:sp>
      <p:sp>
        <p:nvSpPr>
          <p:cNvPr id="11" name="AutoShape 11"/>
          <p:cNvSpPr/>
          <p:nvPr/>
        </p:nvSpPr>
        <p:spPr>
          <a:xfrm>
            <a:off x="4635500" y="5588000"/>
            <a:ext cx="2921000" cy="635000"/>
          </a:xfrm>
          <a:prstGeom prst="rect">
            <a:avLst/>
          </a:prstGeom>
          <a:noFill/>
          <a:ln w="12700" cap="flat" cmpd="sng">
            <a:noFill/>
            <a:prstDash val="solid"/>
            <a:round/>
          </a:ln>
        </p:spPr>
        <p:txBody>
          <a:bodyPr vert="horz" wrap="square" lIns="0" tIns="0" rIns="0" bIns="0" rtlCol="0" anchor="t" anchorCtr="0"/>
          <a:lstStyle/>
          <a:p>
            <a:pPr indent="0" algn="l">
              <a:lnSpc>
                <a:spcPct val="100000"/>
              </a:lnSpc>
              <a:defRPr/>
            </a:pPr>
            <a:r>
              <a:rPr lang="en-US" sz="1100" b="0" i="0" u="none" strike="noStrike" dirty="0" err="1">
                <a:solidFill>
                  <a:srgbClr val="ECF0F1"/>
                </a:solidFill>
                <a:latin typeface="Noto Sans SC"/>
                <a:ea typeface="Noto Sans SC"/>
                <a:cs typeface="Noto Sans SC"/>
                <a:sym typeface="Noto Sans SC"/>
              </a:rPr>
              <a:t>保障足够的容量与高带宽，让多任务处理、大型工程文件加载与读写流程更加流畅</a:t>
            </a:r>
            <a:endParaRPr lang="en-US" sz="1100" dirty="0"/>
          </a:p>
        </p:txBody>
      </p:sp>
      <p:sp>
        <p:nvSpPr>
          <p:cNvPr id="12" name="AutoShape 12"/>
          <p:cNvSpPr/>
          <p:nvPr/>
        </p:nvSpPr>
        <p:spPr>
          <a:xfrm>
            <a:off x="8128000" y="5080000"/>
            <a:ext cx="3302000" cy="1270000"/>
          </a:xfrm>
          <a:prstGeom prst="roundRect">
            <a:avLst>
              <a:gd name="adj" fmla="val 10000"/>
            </a:avLst>
          </a:prstGeom>
          <a:solidFill>
            <a:srgbClr val="3498DB">
              <a:alpha val="16000"/>
            </a:srgbClr>
          </a:solidFill>
          <a:ln w="12700" cap="flat" cmpd="sng">
            <a:solidFill>
              <a:srgbClr val="3498DB">
                <a:alpha val="40000"/>
              </a:srgbClr>
            </a:solidFill>
            <a:prstDash val="solid"/>
            <a:round/>
          </a:ln>
        </p:spPr>
        <p:txBody>
          <a:bodyPr vert="horz" wrap="square" lIns="63500" tIns="63500" rIns="63500" bIns="63500" rtlCol="0" anchor="ctr"/>
          <a:lstStyle/>
          <a:p>
            <a:pPr algn="ctr">
              <a:defRPr/>
            </a:pPr>
            <a:endParaRPr/>
          </a:p>
        </p:txBody>
      </p:sp>
      <p:sp>
        <p:nvSpPr>
          <p:cNvPr id="13" name="AutoShape 13"/>
          <p:cNvSpPr/>
          <p:nvPr/>
        </p:nvSpPr>
        <p:spPr>
          <a:xfrm>
            <a:off x="8318500" y="5207000"/>
            <a:ext cx="2921000" cy="3048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300" b="1" i="0" u="none" strike="noStrike">
                <a:solidFill>
                  <a:srgbClr val="3498DB"/>
                </a:solidFill>
                <a:latin typeface="Noto Sans SC"/>
                <a:ea typeface="Noto Sans SC"/>
                <a:cs typeface="Noto Sans SC"/>
                <a:sym typeface="Noto Sans SC"/>
              </a:rPr>
              <a:t>机电散与外设 (15-20%)</a:t>
            </a:r>
            <a:endParaRPr lang="en-US" sz="1100"/>
          </a:p>
        </p:txBody>
      </p:sp>
      <p:sp>
        <p:nvSpPr>
          <p:cNvPr id="14" name="AutoShape 14"/>
          <p:cNvSpPr/>
          <p:nvPr/>
        </p:nvSpPr>
        <p:spPr>
          <a:xfrm>
            <a:off x="8318500" y="5588000"/>
            <a:ext cx="2921000" cy="635000"/>
          </a:xfrm>
          <a:prstGeom prst="rect">
            <a:avLst/>
          </a:prstGeom>
          <a:noFill/>
          <a:ln w="12700" cap="flat" cmpd="sng">
            <a:noFill/>
            <a:prstDash val="solid"/>
            <a:round/>
          </a:ln>
        </p:spPr>
        <p:txBody>
          <a:bodyPr vert="horz" wrap="square" lIns="0" tIns="0" rIns="0" bIns="0" rtlCol="0" anchor="t" anchorCtr="0"/>
          <a:lstStyle/>
          <a:p>
            <a:pPr indent="0" algn="l">
              <a:lnSpc>
                <a:spcPct val="100000"/>
              </a:lnSpc>
              <a:defRPr/>
            </a:pPr>
            <a:r>
              <a:rPr lang="en-US" sz="1100" b="0" i="0" u="none" strike="noStrike" dirty="0" err="1">
                <a:solidFill>
                  <a:srgbClr val="ECF0F1"/>
                </a:solidFill>
                <a:latin typeface="Noto Sans SC"/>
                <a:ea typeface="Noto Sans SC"/>
                <a:cs typeface="Noto Sans SC"/>
                <a:sym typeface="Noto Sans SC"/>
              </a:rPr>
              <a:t>在保证系统长期稳定运行、散热充足的前提下，追求极致的性价比，满足基础使用需求</a:t>
            </a:r>
            <a:endParaRPr lang="en-US" sz="1100" dirty="0"/>
          </a:p>
        </p:txBody>
      </p:sp>
      <p:sp>
        <p:nvSpPr>
          <p:cNvPr id="15" name="文本框 14">
            <a:extLst>
              <a:ext uri="{FF2B5EF4-FFF2-40B4-BE49-F238E27FC236}">
                <a16:creationId xmlns:a16="http://schemas.microsoft.com/office/drawing/2014/main" id="{E15CB6B8-6CFB-6ADC-E3CB-FBD1682D233F}"/>
              </a:ext>
            </a:extLst>
          </p:cNvPr>
          <p:cNvSpPr txBox="1"/>
          <p:nvPr/>
        </p:nvSpPr>
        <p:spPr>
          <a:xfrm>
            <a:off x="2840452" y="853003"/>
            <a:ext cx="8589547" cy="307777"/>
          </a:xfrm>
          <a:prstGeom prst="rect">
            <a:avLst/>
          </a:prstGeom>
          <a:noFill/>
        </p:spPr>
        <p:txBody>
          <a:bodyPr wrap="square" rtlCol="0">
            <a:spAutoFit/>
          </a:bodyPr>
          <a:lstStyle/>
          <a:p>
            <a:r>
              <a:rPr lang="zh-CN" altLang="en-US" dirty="0">
                <a:solidFill>
                  <a:schemeClr val="accent5"/>
                </a:solidFill>
              </a:rPr>
              <a:t>价格图片超链接（羡慕链接）</a:t>
            </a:r>
            <a:r>
              <a:rPr lang="en-US" altLang="zh-CN" dirty="0">
                <a:solidFill>
                  <a:schemeClr val="accent5"/>
                </a:solidFill>
              </a:rPr>
              <a:t>: </a:t>
            </a:r>
            <a:r>
              <a:rPr lang="zh-CN" altLang="en-US" dirty="0">
                <a:solidFill>
                  <a:schemeClr val="accent5"/>
                </a:solidFill>
                <a:hlinkClick r:id="rId4" action="ppaction://hlinkfile"/>
              </a:rPr>
              <a:t>本地链接</a:t>
            </a:r>
            <a:r>
              <a:rPr lang="en-US" altLang="zh-CN" dirty="0">
                <a:solidFill>
                  <a:schemeClr val="accent5"/>
                </a:solidFill>
                <a:hlinkClick r:id="rId4" action="ppaction://hlinkfile"/>
              </a:rPr>
              <a:t>(Main)	</a:t>
            </a:r>
            <a:r>
              <a:rPr lang="en-US" altLang="zh-CN" dirty="0">
                <a:solidFill>
                  <a:schemeClr val="accent5"/>
                </a:solidFill>
              </a:rPr>
              <a:t>	</a:t>
            </a:r>
            <a:r>
              <a:rPr lang="en-US" altLang="zh-CN" dirty="0">
                <a:solidFill>
                  <a:schemeClr val="accent5"/>
                </a:solidFill>
                <a:hlinkClick r:id="rId5"/>
              </a:rPr>
              <a:t>Web</a:t>
            </a:r>
            <a:r>
              <a:rPr lang="zh-CN" altLang="en-US" dirty="0">
                <a:solidFill>
                  <a:schemeClr val="accent5"/>
                </a:solidFill>
                <a:hlinkClick r:id="rId5"/>
              </a:rPr>
              <a:t>图床</a:t>
            </a:r>
            <a:r>
              <a:rPr lang="en-US" altLang="zh-CN" dirty="0">
                <a:solidFill>
                  <a:schemeClr val="accent5"/>
                </a:solidFill>
                <a:hlinkClick r:id="rId5"/>
              </a:rPr>
              <a:t>(Branch)</a:t>
            </a:r>
            <a:endParaRPr lang="zh-CN" altLang="en-US" dirty="0">
              <a:solidFill>
                <a:schemeClr val="accent5"/>
              </a:solidFill>
            </a:endParaRPr>
          </a:p>
        </p:txBody>
      </p:sp>
      <p:sp>
        <p:nvSpPr>
          <p:cNvPr id="16" name="文本框 15">
            <a:extLst>
              <a:ext uri="{FF2B5EF4-FFF2-40B4-BE49-F238E27FC236}">
                <a16:creationId xmlns:a16="http://schemas.microsoft.com/office/drawing/2014/main" id="{4B04D121-8F65-4FA9-1E67-3316F9DDD251}"/>
              </a:ext>
            </a:extLst>
          </p:cNvPr>
          <p:cNvSpPr txBox="1"/>
          <p:nvPr/>
        </p:nvSpPr>
        <p:spPr>
          <a:xfrm>
            <a:off x="8128000" y="4635500"/>
            <a:ext cx="3301999" cy="304800"/>
          </a:xfrm>
          <a:prstGeom prst="rect">
            <a:avLst/>
          </a:prstGeom>
          <a:noFill/>
        </p:spPr>
        <p:txBody>
          <a:bodyPr wrap="square" rtlCol="0">
            <a:spAutoFit/>
          </a:bodyPr>
          <a:lstStyle/>
          <a:p>
            <a:r>
              <a:rPr lang="en-US" altLang="zh-CN" dirty="0">
                <a:solidFill>
                  <a:schemeClr val="bg1"/>
                </a:solidFill>
              </a:rPr>
              <a:t>Summary: 11970.13 CNY</a:t>
            </a:r>
            <a:endParaRPr lang="zh-CN" altLang="en-US" dirty="0">
              <a:solidFill>
                <a:schemeClr val="bg1"/>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0" y="0"/>
            <a:ext cx="12192000" cy="6858000"/>
          </a:xfrm>
          <a:prstGeom prst="roundRect">
            <a:avLst>
              <a:gd name="adj" fmla="val 0"/>
            </a:avLst>
          </a:prstGeom>
          <a:solidFill>
            <a:srgbClr val="000000">
              <a:alpha val="40000"/>
            </a:srgbClr>
          </a:solidFill>
          <a:ln w="25400" cap="flat" cmpd="sng">
            <a:noFill/>
            <a:prstDash val="solid"/>
            <a:round/>
          </a:ln>
        </p:spPr>
        <p:txBody>
          <a:bodyPr vert="horz" wrap="square" lIns="63500" tIns="63500" rIns="63500" bIns="63500" rtlCol="0" anchor="ctr"/>
          <a:lstStyle/>
          <a:p>
            <a:pPr algn="ctr">
              <a:defRPr/>
            </a:pPr>
            <a:endParaRPr/>
          </a:p>
        </p:txBody>
      </p:sp>
      <p:sp>
        <p:nvSpPr>
          <p:cNvPr id="3" name="AutoShape 3"/>
          <p:cNvSpPr/>
          <p:nvPr/>
        </p:nvSpPr>
        <p:spPr>
          <a:xfrm>
            <a:off x="762000" y="635000"/>
            <a:ext cx="106680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200" b="1" i="0" u="none" strike="noStrike">
                <a:solidFill>
                  <a:srgbClr val="FFFFFF"/>
                </a:solidFill>
                <a:latin typeface="Noto Sans SC"/>
                <a:ea typeface="Noto Sans SC"/>
                <a:cs typeface="Noto Sans SC"/>
                <a:sym typeface="Noto Sans SC"/>
              </a:rPr>
              <a:t>CPU选型深度解析（AMD Zen5）</a:t>
            </a:r>
            <a:endParaRPr lang="en-US" sz="1100"/>
          </a:p>
        </p:txBody>
      </p:sp>
      <p:pic>
        <p:nvPicPr>
          <p:cNvPr id="4" name="Picture 4"/>
          <p:cNvPicPr>
            <a:picLocks noChangeAspect="1"/>
          </p:cNvPicPr>
          <p:nvPr/>
        </p:nvPicPr>
        <p:blipFill>
          <a:blip r:embed="rId4"/>
          <a:srcRect t="8333" b="8333"/>
          <a:stretch>
            <a:fillRect/>
          </a:stretch>
        </p:blipFill>
        <p:spPr>
          <a:xfrm>
            <a:off x="762000" y="1524000"/>
            <a:ext cx="3048000" cy="2540000"/>
          </a:xfrm>
          <a:prstGeom prst="roundRect">
            <a:avLst>
              <a:gd name="adj" fmla="val 6000"/>
            </a:avLst>
          </a:prstGeom>
          <a:noFill/>
          <a:ln w="25400" cap="flat" cmpd="sng">
            <a:noFill/>
            <a:prstDash val="solid"/>
            <a:round/>
          </a:ln>
          <a:effectLst>
            <a:outerShdw blurRad="127000" dist="50800" dir="5400000" algn="tl" rotWithShape="0">
              <a:srgbClr val="000000">
                <a:alpha val="30000"/>
              </a:srgbClr>
            </a:outerShdw>
          </a:effectLst>
        </p:spPr>
      </p:pic>
      <p:sp>
        <p:nvSpPr>
          <p:cNvPr id="5" name="AutoShape 5"/>
          <p:cNvSpPr/>
          <p:nvPr/>
        </p:nvSpPr>
        <p:spPr>
          <a:xfrm>
            <a:off x="762000" y="4191000"/>
            <a:ext cx="3048000" cy="2032000"/>
          </a:xfrm>
          <a:prstGeom prst="roundRect">
            <a:avLst>
              <a:gd name="adj" fmla="val 7500"/>
            </a:avLst>
          </a:prstGeom>
          <a:solidFill>
            <a:srgbClr val="1E293B">
              <a:alpha val="90000"/>
            </a:srgbClr>
          </a:solidFill>
          <a:ln w="12700" cap="flat" cmpd="sng">
            <a:solidFill>
              <a:srgbClr val="3498DB">
                <a:alpha val="40000"/>
              </a:srgbClr>
            </a:solidFill>
            <a:prstDash val="solid"/>
            <a:round/>
          </a:ln>
        </p:spPr>
        <p:txBody>
          <a:bodyPr vert="horz" wrap="square" lIns="63500" tIns="63500" rIns="63500" bIns="63500" rtlCol="0" anchor="ctr"/>
          <a:lstStyle/>
          <a:p>
            <a:pPr algn="ctr">
              <a:defRPr/>
            </a:pPr>
            <a:endParaRPr/>
          </a:p>
        </p:txBody>
      </p:sp>
      <p:sp>
        <p:nvSpPr>
          <p:cNvPr id="6" name="AutoShape 6"/>
          <p:cNvSpPr/>
          <p:nvPr/>
        </p:nvSpPr>
        <p:spPr>
          <a:xfrm>
            <a:off x="952500" y="4381500"/>
            <a:ext cx="2667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200" b="0" i="0" u="none" strike="noStrike">
                <a:solidFill>
                  <a:srgbClr val="BDC3C7"/>
                </a:solidFill>
                <a:latin typeface="Noto Sans SC"/>
                <a:ea typeface="Noto Sans SC"/>
                <a:cs typeface="Noto Sans SC"/>
                <a:sym typeface="Noto Sans SC"/>
              </a:rPr>
              <a:t>架构制程：</a:t>
            </a:r>
            <a:r>
              <a:rPr lang="en-US" sz="1200" b="1" i="0" u="none" strike="noStrike">
                <a:solidFill>
                  <a:srgbClr val="3498DB"/>
                </a:solidFill>
                <a:latin typeface="Noto Sans SC"/>
                <a:ea typeface="Noto Sans SC"/>
                <a:cs typeface="Noto Sans SC"/>
                <a:sym typeface="Noto Sans SC"/>
              </a:rPr>
              <a:t>Zen5 / 4nm / IPC+16%</a:t>
            </a:r>
            <a:endParaRPr lang="en-US" sz="1100"/>
          </a:p>
        </p:txBody>
      </p:sp>
      <p:sp>
        <p:nvSpPr>
          <p:cNvPr id="7" name="AutoShape 7"/>
          <p:cNvSpPr/>
          <p:nvPr/>
        </p:nvSpPr>
        <p:spPr>
          <a:xfrm>
            <a:off x="952500" y="4826000"/>
            <a:ext cx="2667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200" b="0" i="0" u="none" strike="noStrike">
                <a:solidFill>
                  <a:srgbClr val="BDC3C7"/>
                </a:solidFill>
                <a:latin typeface="Noto Sans SC"/>
                <a:ea typeface="Noto Sans SC"/>
                <a:cs typeface="Noto Sans SC"/>
                <a:sym typeface="Noto Sans SC"/>
              </a:rPr>
              <a:t>核心规格：</a:t>
            </a:r>
            <a:r>
              <a:rPr lang="en-US" sz="1200" b="1" i="0" u="none" strike="noStrike">
                <a:solidFill>
                  <a:srgbClr val="3498DB"/>
                </a:solidFill>
                <a:latin typeface="Noto Sans SC"/>
                <a:ea typeface="Noto Sans SC"/>
                <a:cs typeface="Noto Sans SC"/>
                <a:sym typeface="Noto Sans SC"/>
              </a:rPr>
              <a:t>8核16线程 / 睿频5.5GHz</a:t>
            </a:r>
            <a:endParaRPr lang="en-US" sz="1100"/>
          </a:p>
        </p:txBody>
      </p:sp>
      <p:sp>
        <p:nvSpPr>
          <p:cNvPr id="8" name="AutoShape 8"/>
          <p:cNvSpPr/>
          <p:nvPr/>
        </p:nvSpPr>
        <p:spPr>
          <a:xfrm>
            <a:off x="952500" y="5270500"/>
            <a:ext cx="2667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200" b="0" i="0" u="none" strike="noStrike">
                <a:solidFill>
                  <a:srgbClr val="BDC3C7"/>
                </a:solidFill>
                <a:latin typeface="Noto Sans SC"/>
                <a:ea typeface="Noto Sans SC"/>
                <a:cs typeface="Noto Sans SC"/>
                <a:sym typeface="Noto Sans SC"/>
              </a:rPr>
              <a:t>缓存功耗：</a:t>
            </a:r>
            <a:r>
              <a:rPr lang="en-US" sz="1200" b="1" i="0" u="none" strike="noStrike">
                <a:solidFill>
                  <a:srgbClr val="3498DB"/>
                </a:solidFill>
                <a:latin typeface="Noto Sans SC"/>
                <a:ea typeface="Noto Sans SC"/>
                <a:cs typeface="Noto Sans SC"/>
                <a:sym typeface="Noto Sans SC"/>
              </a:rPr>
              <a:t>32MB L3 / 65W TDP</a:t>
            </a:r>
            <a:endParaRPr lang="en-US" sz="1100"/>
          </a:p>
        </p:txBody>
      </p:sp>
      <p:sp>
        <p:nvSpPr>
          <p:cNvPr id="9" name="AutoShape 9"/>
          <p:cNvSpPr/>
          <p:nvPr/>
        </p:nvSpPr>
        <p:spPr>
          <a:xfrm>
            <a:off x="952500" y="5715000"/>
            <a:ext cx="2667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200" b="0" i="0" u="none" strike="noStrike">
                <a:solidFill>
                  <a:srgbClr val="BDC3C7"/>
                </a:solidFill>
                <a:latin typeface="Noto Sans SC"/>
                <a:ea typeface="Noto Sans SC"/>
                <a:cs typeface="Noto Sans SC"/>
                <a:sym typeface="Noto Sans SC"/>
              </a:rPr>
              <a:t>平台接口：</a:t>
            </a:r>
            <a:r>
              <a:rPr lang="en-US" sz="1200" b="1" i="0" u="none" strike="noStrike">
                <a:solidFill>
                  <a:srgbClr val="3498DB"/>
                </a:solidFill>
                <a:latin typeface="Noto Sans SC"/>
                <a:ea typeface="Noto Sans SC"/>
                <a:cs typeface="Noto Sans SC"/>
                <a:sym typeface="Noto Sans SC"/>
              </a:rPr>
              <a:t>AM5接口 (支持至2027+)</a:t>
            </a:r>
            <a:endParaRPr lang="en-US" sz="1100"/>
          </a:p>
        </p:txBody>
      </p:sp>
      <p:sp>
        <p:nvSpPr>
          <p:cNvPr id="10" name="AutoShape 10"/>
          <p:cNvSpPr/>
          <p:nvPr/>
        </p:nvSpPr>
        <p:spPr>
          <a:xfrm>
            <a:off x="4064000" y="1524000"/>
            <a:ext cx="2286000" cy="2540000"/>
          </a:xfrm>
          <a:prstGeom prst="roundRect">
            <a:avLst>
              <a:gd name="adj" fmla="val 6666"/>
            </a:avLst>
          </a:prstGeom>
          <a:solidFill>
            <a:srgbClr val="1E293B">
              <a:alpha val="90000"/>
            </a:srgbClr>
          </a:solidFill>
          <a:ln w="12700" cap="flat" cmpd="sng">
            <a:solidFill>
              <a:srgbClr val="3498DB">
                <a:alpha val="40000"/>
              </a:srgbClr>
            </a:solidFill>
            <a:prstDash val="solid"/>
            <a:round/>
          </a:ln>
        </p:spPr>
        <p:txBody>
          <a:bodyPr vert="horz" wrap="square" lIns="63500" tIns="63500" rIns="63500" bIns="63500" rtlCol="0" anchor="ctr"/>
          <a:lstStyle/>
          <a:p>
            <a:pPr algn="ctr">
              <a:defRPr/>
            </a:pPr>
            <a:endParaRPr/>
          </a:p>
        </p:txBody>
      </p:sp>
      <p:pic>
        <p:nvPicPr>
          <p:cNvPr id="11" name="Picture 11"/>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254500" y="1714500"/>
            <a:ext cx="457200" cy="457200"/>
          </a:xfrm>
          <a:prstGeom prst="rect">
            <a:avLst/>
          </a:prstGeom>
        </p:spPr>
      </p:pic>
      <p:sp>
        <p:nvSpPr>
          <p:cNvPr id="12" name="AutoShape 12"/>
          <p:cNvSpPr/>
          <p:nvPr/>
        </p:nvSpPr>
        <p:spPr>
          <a:xfrm>
            <a:off x="4826000" y="1752600"/>
            <a:ext cx="1397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1" i="0" u="none" strike="noStrike">
                <a:solidFill>
                  <a:srgbClr val="FFFFFF"/>
                </a:solidFill>
                <a:latin typeface="Noto Sans SC"/>
                <a:ea typeface="Noto Sans SC"/>
                <a:cs typeface="Noto Sans SC"/>
                <a:sym typeface="Noto Sans SC"/>
              </a:rPr>
              <a:t>3D建模</a:t>
            </a:r>
            <a:endParaRPr lang="en-US" sz="1100"/>
          </a:p>
        </p:txBody>
      </p:sp>
      <p:sp>
        <p:nvSpPr>
          <p:cNvPr id="13" name="AutoShape 13"/>
          <p:cNvSpPr/>
          <p:nvPr/>
        </p:nvSpPr>
        <p:spPr>
          <a:xfrm>
            <a:off x="4254500" y="2413000"/>
            <a:ext cx="1905000" cy="1016000"/>
          </a:xfrm>
          <a:prstGeom prst="rect">
            <a:avLst/>
          </a:prstGeom>
          <a:noFill/>
          <a:ln w="12700" cap="flat" cmpd="sng">
            <a:noFill/>
            <a:prstDash val="solid"/>
            <a:round/>
          </a:ln>
        </p:spPr>
        <p:txBody>
          <a:bodyPr vert="horz" wrap="square" lIns="0" tIns="0" rIns="0" bIns="0" rtlCol="0" anchor="ctr" anchorCtr="0"/>
          <a:lstStyle/>
          <a:p>
            <a:pPr indent="0" algn="l">
              <a:lnSpc>
                <a:spcPct val="116666"/>
              </a:lnSpc>
              <a:defRPr/>
            </a:pPr>
            <a:r>
              <a:rPr lang="en-US" sz="1100" b="0" i="0" u="none" strike="noStrike" dirty="0" err="1">
                <a:solidFill>
                  <a:srgbClr val="C8C8C8"/>
                </a:solidFill>
                <a:latin typeface="Noto Sans SC"/>
                <a:ea typeface="Noto Sans SC"/>
                <a:cs typeface="Noto Sans SC"/>
                <a:sym typeface="Noto Sans SC"/>
              </a:rPr>
              <a:t>高睿频显著提升视口交互响应速度，多核性能加速最终效果图渲染</a:t>
            </a:r>
            <a:endParaRPr lang="en-US" sz="1100" dirty="0"/>
          </a:p>
        </p:txBody>
      </p:sp>
      <p:sp>
        <p:nvSpPr>
          <p:cNvPr id="14" name="AutoShape 14"/>
          <p:cNvSpPr/>
          <p:nvPr/>
        </p:nvSpPr>
        <p:spPr>
          <a:xfrm>
            <a:off x="6477000" y="1524000"/>
            <a:ext cx="2286000" cy="2540000"/>
          </a:xfrm>
          <a:prstGeom prst="roundRect">
            <a:avLst>
              <a:gd name="adj" fmla="val 6666"/>
            </a:avLst>
          </a:prstGeom>
          <a:solidFill>
            <a:srgbClr val="1E293B">
              <a:alpha val="90000"/>
            </a:srgbClr>
          </a:solidFill>
          <a:ln w="12700" cap="flat" cmpd="sng">
            <a:solidFill>
              <a:srgbClr val="3498DB">
                <a:alpha val="40000"/>
              </a:srgbClr>
            </a:solidFill>
            <a:prstDash val="solid"/>
            <a:round/>
          </a:ln>
        </p:spPr>
        <p:txBody>
          <a:bodyPr vert="horz" wrap="square" lIns="63500" tIns="63500" rIns="63500" bIns="63500" rtlCol="0" anchor="ctr"/>
          <a:lstStyle/>
          <a:p>
            <a:pPr algn="ctr">
              <a:defRPr/>
            </a:pPr>
            <a:endParaRPr/>
          </a:p>
        </p:txBody>
      </p:sp>
      <p:pic>
        <p:nvPicPr>
          <p:cNvPr id="15" name="Picture 15"/>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6667500" y="1714500"/>
            <a:ext cx="457200" cy="457200"/>
          </a:xfrm>
          <a:prstGeom prst="rect">
            <a:avLst/>
          </a:prstGeom>
        </p:spPr>
      </p:pic>
      <p:sp>
        <p:nvSpPr>
          <p:cNvPr id="16" name="AutoShape 16"/>
          <p:cNvSpPr/>
          <p:nvPr/>
        </p:nvSpPr>
        <p:spPr>
          <a:xfrm>
            <a:off x="7239000" y="1752600"/>
            <a:ext cx="1397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1" i="0" u="none" strike="noStrike">
                <a:solidFill>
                  <a:srgbClr val="FFFFFF"/>
                </a:solidFill>
                <a:latin typeface="Noto Sans SC"/>
                <a:ea typeface="Noto Sans SC"/>
                <a:cs typeface="Noto Sans SC"/>
                <a:sym typeface="Noto Sans SC"/>
              </a:rPr>
              <a:t>视频剪辑</a:t>
            </a:r>
            <a:endParaRPr lang="en-US" sz="1100"/>
          </a:p>
        </p:txBody>
      </p:sp>
      <p:sp>
        <p:nvSpPr>
          <p:cNvPr id="17" name="AutoShape 17"/>
          <p:cNvSpPr/>
          <p:nvPr/>
        </p:nvSpPr>
        <p:spPr>
          <a:xfrm>
            <a:off x="6667500" y="2413000"/>
            <a:ext cx="1905000" cy="1016000"/>
          </a:xfrm>
          <a:prstGeom prst="rect">
            <a:avLst/>
          </a:prstGeom>
          <a:noFill/>
          <a:ln w="12700" cap="flat" cmpd="sng">
            <a:noFill/>
            <a:prstDash val="solid"/>
            <a:round/>
          </a:ln>
        </p:spPr>
        <p:txBody>
          <a:bodyPr vert="horz" wrap="square" lIns="0" tIns="0" rIns="0" bIns="0" rtlCol="0" anchor="ctr" anchorCtr="0"/>
          <a:lstStyle/>
          <a:p>
            <a:pPr indent="0" algn="l">
              <a:lnSpc>
                <a:spcPct val="116666"/>
              </a:lnSpc>
              <a:defRPr/>
            </a:pPr>
            <a:r>
              <a:rPr lang="en-US" sz="1100" b="0" i="0" u="none" strike="noStrike" dirty="0">
                <a:solidFill>
                  <a:srgbClr val="C8C8C8"/>
                </a:solidFill>
                <a:latin typeface="Noto Sans SC"/>
                <a:ea typeface="Noto Sans SC"/>
                <a:cs typeface="Noto Sans SC"/>
                <a:sym typeface="Noto Sans SC"/>
              </a:rPr>
              <a:t>Zen5架构指令集优化，配合多核并行处理，大幅提升4K/8K视频导出效率</a:t>
            </a:r>
            <a:endParaRPr lang="en-US" sz="1100" dirty="0"/>
          </a:p>
        </p:txBody>
      </p:sp>
      <p:sp>
        <p:nvSpPr>
          <p:cNvPr id="18" name="AutoShape 18"/>
          <p:cNvSpPr/>
          <p:nvPr/>
        </p:nvSpPr>
        <p:spPr>
          <a:xfrm>
            <a:off x="8890000" y="1524000"/>
            <a:ext cx="2286000" cy="2540000"/>
          </a:xfrm>
          <a:prstGeom prst="roundRect">
            <a:avLst>
              <a:gd name="adj" fmla="val 6666"/>
            </a:avLst>
          </a:prstGeom>
          <a:solidFill>
            <a:srgbClr val="1E293B">
              <a:alpha val="90000"/>
            </a:srgbClr>
          </a:solidFill>
          <a:ln w="12700" cap="flat" cmpd="sng">
            <a:solidFill>
              <a:srgbClr val="3498DB">
                <a:alpha val="40000"/>
              </a:srgbClr>
            </a:solidFill>
            <a:prstDash val="solid"/>
            <a:round/>
          </a:ln>
        </p:spPr>
        <p:txBody>
          <a:bodyPr vert="horz" wrap="square" lIns="63500" tIns="63500" rIns="63500" bIns="63500" rtlCol="0" anchor="ctr"/>
          <a:lstStyle/>
          <a:p>
            <a:pPr algn="ctr">
              <a:defRPr/>
            </a:pPr>
            <a:endParaRPr/>
          </a:p>
        </p:txBody>
      </p:sp>
      <p:pic>
        <p:nvPicPr>
          <p:cNvPr id="19" name="Picture 19"/>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9080500" y="1714500"/>
            <a:ext cx="457200" cy="457200"/>
          </a:xfrm>
          <a:prstGeom prst="rect">
            <a:avLst/>
          </a:prstGeom>
        </p:spPr>
      </p:pic>
      <p:sp>
        <p:nvSpPr>
          <p:cNvPr id="20" name="AutoShape 20"/>
          <p:cNvSpPr/>
          <p:nvPr/>
        </p:nvSpPr>
        <p:spPr>
          <a:xfrm>
            <a:off x="9652000" y="1752600"/>
            <a:ext cx="1397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1" i="0" u="none" strike="noStrike">
                <a:solidFill>
                  <a:srgbClr val="FFFFFF"/>
                </a:solidFill>
                <a:latin typeface="Noto Sans SC"/>
                <a:ea typeface="Noto Sans SC"/>
                <a:cs typeface="Noto Sans SC"/>
                <a:sym typeface="Noto Sans SC"/>
              </a:rPr>
              <a:t>编程编译</a:t>
            </a:r>
            <a:endParaRPr lang="en-US" sz="1100"/>
          </a:p>
        </p:txBody>
      </p:sp>
      <p:sp>
        <p:nvSpPr>
          <p:cNvPr id="21" name="AutoShape 21"/>
          <p:cNvSpPr/>
          <p:nvPr/>
        </p:nvSpPr>
        <p:spPr>
          <a:xfrm>
            <a:off x="9080500" y="2413000"/>
            <a:ext cx="1905000" cy="1016000"/>
          </a:xfrm>
          <a:prstGeom prst="rect">
            <a:avLst/>
          </a:prstGeom>
          <a:noFill/>
          <a:ln w="12700" cap="flat" cmpd="sng">
            <a:noFill/>
            <a:prstDash val="solid"/>
            <a:round/>
          </a:ln>
        </p:spPr>
        <p:txBody>
          <a:bodyPr vert="horz" wrap="square" lIns="0" tIns="0" rIns="0" bIns="0" rtlCol="0" anchor="ctr" anchorCtr="0"/>
          <a:lstStyle/>
          <a:p>
            <a:pPr indent="0" algn="l">
              <a:lnSpc>
                <a:spcPct val="116666"/>
              </a:lnSpc>
              <a:defRPr/>
            </a:pPr>
            <a:r>
              <a:rPr lang="en-US" sz="1100" b="0" i="0" u="none" strike="noStrike" dirty="0">
                <a:solidFill>
                  <a:srgbClr val="C8C8C8"/>
                </a:solidFill>
                <a:latin typeface="Noto Sans SC"/>
                <a:ea typeface="Noto Sans SC"/>
                <a:cs typeface="Noto Sans SC"/>
                <a:sym typeface="Noto Sans SC"/>
              </a:rPr>
              <a:t>8核16线程并行编译效率高，AI分支预测优化减少代码执行延迟</a:t>
            </a:r>
            <a:endParaRPr lang="en-US" sz="1100" dirty="0"/>
          </a:p>
        </p:txBody>
      </p:sp>
      <p:sp>
        <p:nvSpPr>
          <p:cNvPr id="22" name="AutoShape 22"/>
          <p:cNvSpPr/>
          <p:nvPr/>
        </p:nvSpPr>
        <p:spPr>
          <a:xfrm>
            <a:off x="4064000" y="4318000"/>
            <a:ext cx="7112000" cy="1905000"/>
          </a:xfrm>
          <a:prstGeom prst="roundRect">
            <a:avLst>
              <a:gd name="adj" fmla="val 8000"/>
            </a:avLst>
          </a:prstGeom>
          <a:solidFill>
            <a:srgbClr val="1E293B">
              <a:alpha val="90000"/>
            </a:srgbClr>
          </a:solidFill>
          <a:ln w="12700" cap="flat" cmpd="sng">
            <a:solidFill>
              <a:srgbClr val="3498DB">
                <a:alpha val="40000"/>
              </a:srgbClr>
            </a:solidFill>
            <a:prstDash val="solid"/>
            <a:round/>
          </a:ln>
        </p:spPr>
        <p:txBody>
          <a:bodyPr vert="horz" wrap="square" lIns="63500" tIns="63500" rIns="63500" bIns="63500" rtlCol="0" anchor="ctr"/>
          <a:lstStyle/>
          <a:p>
            <a:pPr algn="ctr">
              <a:defRPr/>
            </a:pPr>
            <a:endParaRPr/>
          </a:p>
        </p:txBody>
      </p:sp>
      <p:pic>
        <p:nvPicPr>
          <p:cNvPr id="23" name="Picture 23"/>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4318000" y="4635500"/>
            <a:ext cx="762000" cy="762000"/>
          </a:xfrm>
          <a:prstGeom prst="rect">
            <a:avLst/>
          </a:prstGeom>
        </p:spPr>
      </p:pic>
      <p:sp>
        <p:nvSpPr>
          <p:cNvPr id="24" name="AutoShape 24"/>
          <p:cNvSpPr/>
          <p:nvPr/>
        </p:nvSpPr>
        <p:spPr>
          <a:xfrm>
            <a:off x="5334000" y="4572000"/>
            <a:ext cx="5588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FFFFFF"/>
                </a:solidFill>
                <a:latin typeface="Noto Sans SC"/>
                <a:ea typeface="Noto Sans SC"/>
                <a:cs typeface="Noto Sans SC"/>
                <a:sym typeface="Noto Sans SC"/>
              </a:rPr>
              <a:t>能效优势 · 极致的能耗比</a:t>
            </a:r>
            <a:endParaRPr lang="en-US" sz="1100"/>
          </a:p>
        </p:txBody>
      </p:sp>
      <p:sp>
        <p:nvSpPr>
          <p:cNvPr id="25" name="AutoShape 25"/>
          <p:cNvSpPr/>
          <p:nvPr/>
        </p:nvSpPr>
        <p:spPr>
          <a:xfrm>
            <a:off x="5334000" y="5080000"/>
            <a:ext cx="5588000" cy="1016000"/>
          </a:xfrm>
          <a:prstGeom prst="rect">
            <a:avLst/>
          </a:prstGeom>
          <a:noFill/>
          <a:ln w="12700" cap="flat" cmpd="sng">
            <a:noFill/>
            <a:prstDash val="solid"/>
            <a:round/>
          </a:ln>
        </p:spPr>
        <p:txBody>
          <a:bodyPr vert="horz" wrap="square" lIns="0" tIns="0" rIns="0" bIns="0" rtlCol="0" anchor="ctr" anchorCtr="0"/>
          <a:lstStyle/>
          <a:p>
            <a:pPr indent="0" algn="l">
              <a:lnSpc>
                <a:spcPct val="108333"/>
              </a:lnSpc>
              <a:defRPr/>
            </a:pPr>
            <a:r>
              <a:rPr lang="en-US" sz="1200" b="0" i="0" u="none" strike="noStrike" dirty="0">
                <a:solidFill>
                  <a:srgbClr val="C8C8C8"/>
                </a:solidFill>
                <a:latin typeface="Noto Sans SC"/>
                <a:ea typeface="Noto Sans SC"/>
                <a:cs typeface="Noto Sans SC"/>
                <a:sym typeface="Noto Sans SC"/>
              </a:rPr>
              <a:t>相比上一代Zen4架构，Zen5在达到同等性能水平时，整体功耗可降低约</a:t>
            </a:r>
            <a:r>
              <a:rPr lang="en-US" sz="2000" b="1" i="0" u="none" strike="noStrike" dirty="0">
                <a:solidFill>
                  <a:srgbClr val="3498DB"/>
                </a:solidFill>
                <a:latin typeface="Noto Sans SC"/>
                <a:ea typeface="Noto Sans SC"/>
                <a:cs typeface="Noto Sans SC"/>
                <a:sym typeface="Noto Sans SC"/>
              </a:rPr>
              <a:t>30%</a:t>
            </a:r>
            <a:r>
              <a:rPr lang="en-US" sz="1200" b="0" i="0" u="none" strike="noStrike" dirty="0">
                <a:solidFill>
                  <a:srgbClr val="C8C8C8"/>
                </a:solidFill>
                <a:latin typeface="Noto Sans SC"/>
                <a:ea typeface="Noto Sans SC"/>
                <a:cs typeface="Noto Sans SC"/>
                <a:sym typeface="Noto Sans SC"/>
              </a:rPr>
              <a:t>，</a:t>
            </a:r>
            <a:r>
              <a:rPr lang="en-US" sz="1200" b="0" i="0" u="none" strike="noStrike" dirty="0" err="1">
                <a:solidFill>
                  <a:srgbClr val="C8C8C8"/>
                </a:solidFill>
                <a:latin typeface="Noto Sans SC"/>
                <a:ea typeface="Noto Sans SC"/>
                <a:cs typeface="Noto Sans SC"/>
                <a:sym typeface="Noto Sans SC"/>
              </a:rPr>
              <a:t>在保证高性能输出的同时，实现了更低的电费支出和更安静的系统运行环境</a:t>
            </a:r>
            <a:endParaRPr lang="en-US" sz="11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0" y="0"/>
            <a:ext cx="12192000" cy="6858000"/>
          </a:xfrm>
          <a:prstGeom prst="roundRect">
            <a:avLst>
              <a:gd name="adj" fmla="val 0"/>
            </a:avLst>
          </a:prstGeom>
          <a:solidFill>
            <a:srgbClr val="000000">
              <a:alpha val="50000"/>
            </a:srgbClr>
          </a:solidFill>
          <a:ln w="25400" cap="flat" cmpd="sng">
            <a:noFill/>
            <a:prstDash val="solid"/>
            <a:round/>
          </a:ln>
        </p:spPr>
        <p:txBody>
          <a:bodyPr vert="horz" wrap="square" lIns="63500" tIns="63500" rIns="63500" bIns="63500" rtlCol="0" anchor="ctr"/>
          <a:lstStyle/>
          <a:p>
            <a:pPr algn="ctr">
              <a:defRPr/>
            </a:pPr>
            <a:endParaRPr/>
          </a:p>
        </p:txBody>
      </p:sp>
      <p:sp>
        <p:nvSpPr>
          <p:cNvPr id="3" name="AutoShape 3"/>
          <p:cNvSpPr/>
          <p:nvPr/>
        </p:nvSpPr>
        <p:spPr>
          <a:xfrm>
            <a:off x="762000" y="635000"/>
            <a:ext cx="50800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200" b="1" i="0" u="none" strike="noStrike">
                <a:solidFill>
                  <a:srgbClr val="FFFFFF"/>
                </a:solidFill>
                <a:latin typeface="Noto Sans SC"/>
                <a:ea typeface="Noto Sans SC"/>
                <a:cs typeface="Noto Sans SC"/>
                <a:sym typeface="Noto Sans SC"/>
              </a:rPr>
              <a:t>主板与平台生态</a:t>
            </a:r>
            <a:endParaRPr lang="en-US" sz="1100"/>
          </a:p>
        </p:txBody>
      </p:sp>
      <p:sp>
        <p:nvSpPr>
          <p:cNvPr id="4" name="AutoShape 4"/>
          <p:cNvSpPr/>
          <p:nvPr/>
        </p:nvSpPr>
        <p:spPr>
          <a:xfrm>
            <a:off x="762000" y="1524000"/>
            <a:ext cx="3937000" cy="4826000"/>
          </a:xfrm>
          <a:prstGeom prst="roundRect">
            <a:avLst>
              <a:gd name="adj" fmla="val 5161"/>
            </a:avLst>
          </a:prstGeom>
          <a:solidFill>
            <a:srgbClr val="FFFFFF">
              <a:alpha val="8000"/>
            </a:srgbClr>
          </a:solidFill>
          <a:ln w="12700" cap="flat" cmpd="sng">
            <a:solidFill>
              <a:srgbClr val="FFFFFF">
                <a:alpha val="15000"/>
              </a:srgbClr>
            </a:solidFill>
            <a:prstDash val="solid"/>
            <a:round/>
          </a:ln>
        </p:spPr>
        <p:txBody>
          <a:bodyPr vert="horz" wrap="square" lIns="63500" tIns="63500" rIns="63500" bIns="63500" rtlCol="0" anchor="ctr"/>
          <a:lstStyle/>
          <a:p>
            <a:pPr algn="ctr">
              <a:defRPr/>
            </a:pPr>
            <a:endParaRPr/>
          </a:p>
        </p:txBody>
      </p:sp>
      <p:pic>
        <p:nvPicPr>
          <p:cNvPr id="5" name="Picture 5"/>
          <p:cNvPicPr>
            <a:picLocks noChangeAspect="1"/>
          </p:cNvPicPr>
          <p:nvPr/>
        </p:nvPicPr>
        <p:blipFill>
          <a:blip r:embed="rId4"/>
          <a:srcRect/>
          <a:stretch>
            <a:fillRect/>
          </a:stretch>
        </p:blipFill>
        <p:spPr>
          <a:xfrm>
            <a:off x="952500" y="1778000"/>
            <a:ext cx="3556000" cy="3556000"/>
          </a:xfrm>
          <a:prstGeom prst="roundRect">
            <a:avLst>
              <a:gd name="adj" fmla="val 4285"/>
            </a:avLst>
          </a:prstGeom>
          <a:noFill/>
          <a:ln w="25400" cap="flat" cmpd="sng">
            <a:noFill/>
            <a:prstDash val="solid"/>
            <a:round/>
          </a:ln>
        </p:spPr>
      </p:pic>
      <p:sp>
        <p:nvSpPr>
          <p:cNvPr id="6" name="AutoShape 6"/>
          <p:cNvSpPr/>
          <p:nvPr/>
        </p:nvSpPr>
        <p:spPr>
          <a:xfrm>
            <a:off x="952500" y="5524500"/>
            <a:ext cx="3556000" cy="381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1300" b="0" i="0" u="none" strike="noStrike">
                <a:solidFill>
                  <a:srgbClr val="D1D5DB"/>
                </a:solidFill>
                <a:latin typeface="Noto Sans SC"/>
                <a:ea typeface="Noto Sans SC"/>
                <a:cs typeface="Noto Sans SC"/>
                <a:sym typeface="Noto Sans SC"/>
              </a:rPr>
              <a:t>ROG STRIX B850M-AYW GAMING WIFI</a:t>
            </a:r>
            <a:endParaRPr lang="en-US" sz="1100"/>
          </a:p>
        </p:txBody>
      </p:sp>
      <p:sp>
        <p:nvSpPr>
          <p:cNvPr id="7" name="AutoShape 7"/>
          <p:cNvSpPr/>
          <p:nvPr/>
        </p:nvSpPr>
        <p:spPr>
          <a:xfrm>
            <a:off x="4953000" y="1524000"/>
            <a:ext cx="3048000" cy="1143000"/>
          </a:xfrm>
          <a:prstGeom prst="roundRect">
            <a:avLst>
              <a:gd name="adj" fmla="val 11111"/>
            </a:avLst>
          </a:prstGeom>
          <a:solidFill>
            <a:srgbClr val="FFFFFF">
              <a:alpha val="8000"/>
            </a:srgbClr>
          </a:solidFill>
          <a:ln w="25400" cap="flat" cmpd="sng">
            <a:noFill/>
            <a:prstDash val="solid"/>
            <a:round/>
          </a:ln>
        </p:spPr>
        <p:txBody>
          <a:bodyPr vert="horz" wrap="square" lIns="63500" tIns="63500" rIns="63500" bIns="63500" rtlCol="0" anchor="ctr"/>
          <a:lstStyle/>
          <a:p>
            <a:pPr algn="ctr">
              <a:defRPr/>
            </a:pPr>
            <a:endParaRPr/>
          </a:p>
        </p:txBody>
      </p:sp>
      <p:pic>
        <p:nvPicPr>
          <p:cNvPr id="8" name="Picture 8"/>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5143500" y="1714500"/>
            <a:ext cx="457200" cy="457200"/>
          </a:xfrm>
          <a:prstGeom prst="rect">
            <a:avLst/>
          </a:prstGeom>
        </p:spPr>
      </p:pic>
      <p:sp>
        <p:nvSpPr>
          <p:cNvPr id="9" name="AutoShape 9"/>
          <p:cNvSpPr/>
          <p:nvPr/>
        </p:nvSpPr>
        <p:spPr>
          <a:xfrm>
            <a:off x="5778500" y="1651000"/>
            <a:ext cx="2159000" cy="3048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1" i="0" u="none" strike="noStrike">
                <a:solidFill>
                  <a:srgbClr val="FFFFFF"/>
                </a:solidFill>
                <a:latin typeface="Noto Sans SC"/>
                <a:ea typeface="Noto Sans SC"/>
                <a:cs typeface="Noto Sans SC"/>
                <a:sym typeface="Noto Sans SC"/>
              </a:rPr>
              <a:t>芯片组定位</a:t>
            </a:r>
            <a:endParaRPr lang="en-US" sz="1100"/>
          </a:p>
        </p:txBody>
      </p:sp>
      <p:sp>
        <p:nvSpPr>
          <p:cNvPr id="10" name="AutoShape 10"/>
          <p:cNvSpPr/>
          <p:nvPr/>
        </p:nvSpPr>
        <p:spPr>
          <a:xfrm>
            <a:off x="5778500" y="2032000"/>
            <a:ext cx="2159000" cy="508000"/>
          </a:xfrm>
          <a:prstGeom prst="rect">
            <a:avLst/>
          </a:prstGeom>
          <a:noFill/>
          <a:ln w="12700" cap="flat" cmpd="sng">
            <a:noFill/>
            <a:prstDash val="solid"/>
            <a:round/>
          </a:ln>
        </p:spPr>
        <p:txBody>
          <a:bodyPr vert="horz" wrap="square" lIns="0" tIns="0" rIns="0" bIns="0" rtlCol="0" anchor="ctr" anchorCtr="0"/>
          <a:lstStyle/>
          <a:p>
            <a:pPr indent="0" algn="l">
              <a:lnSpc>
                <a:spcPct val="100000"/>
              </a:lnSpc>
              <a:defRPr/>
            </a:pPr>
            <a:r>
              <a:rPr lang="en-US" sz="1100" b="0" i="0" u="none" strike="noStrike" dirty="0">
                <a:solidFill>
                  <a:srgbClr val="E5E7EB">
                    <a:alpha val="80000"/>
                  </a:srgbClr>
                </a:solidFill>
                <a:latin typeface="Noto Sans SC"/>
                <a:ea typeface="Noto Sans SC"/>
                <a:cs typeface="Noto Sans SC"/>
                <a:sym typeface="Noto Sans SC"/>
              </a:rPr>
              <a:t>B850芯片组，完整支持Ryzen 9000系列处理器，性能无瓶颈</a:t>
            </a:r>
            <a:endParaRPr lang="en-US" sz="1100" dirty="0"/>
          </a:p>
        </p:txBody>
      </p:sp>
      <p:sp>
        <p:nvSpPr>
          <p:cNvPr id="11" name="AutoShape 11"/>
          <p:cNvSpPr/>
          <p:nvPr/>
        </p:nvSpPr>
        <p:spPr>
          <a:xfrm>
            <a:off x="8255000" y="1524000"/>
            <a:ext cx="3048000" cy="1143000"/>
          </a:xfrm>
          <a:prstGeom prst="roundRect">
            <a:avLst>
              <a:gd name="adj" fmla="val 11111"/>
            </a:avLst>
          </a:prstGeom>
          <a:solidFill>
            <a:srgbClr val="FFFFFF">
              <a:alpha val="8000"/>
            </a:srgbClr>
          </a:solidFill>
          <a:ln w="25400" cap="flat" cmpd="sng">
            <a:noFill/>
            <a:prstDash val="solid"/>
            <a:round/>
          </a:ln>
        </p:spPr>
        <p:txBody>
          <a:bodyPr vert="horz" wrap="square" lIns="63500" tIns="63500" rIns="63500" bIns="63500" rtlCol="0" anchor="ctr"/>
          <a:lstStyle/>
          <a:p>
            <a:pPr algn="ctr">
              <a:defRPr/>
            </a:pPr>
            <a:endParaRPr/>
          </a:p>
        </p:txBody>
      </p:sp>
      <p:pic>
        <p:nvPicPr>
          <p:cNvPr id="12" name="Picture 12"/>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8445500" y="1714500"/>
            <a:ext cx="457200" cy="457200"/>
          </a:xfrm>
          <a:prstGeom prst="rect">
            <a:avLst/>
          </a:prstGeom>
        </p:spPr>
      </p:pic>
      <p:sp>
        <p:nvSpPr>
          <p:cNvPr id="13" name="AutoShape 13"/>
          <p:cNvSpPr/>
          <p:nvPr/>
        </p:nvSpPr>
        <p:spPr>
          <a:xfrm>
            <a:off x="9080500" y="1651000"/>
            <a:ext cx="2159000" cy="3048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1" i="0" u="none" strike="noStrike">
                <a:solidFill>
                  <a:srgbClr val="FFFFFF"/>
                </a:solidFill>
                <a:latin typeface="Noto Sans SC"/>
                <a:ea typeface="Noto Sans SC"/>
                <a:cs typeface="Noto Sans SC"/>
                <a:sym typeface="Noto Sans SC"/>
              </a:rPr>
              <a:t>强劲供电系统</a:t>
            </a:r>
            <a:endParaRPr lang="en-US" sz="1100"/>
          </a:p>
        </p:txBody>
      </p:sp>
      <p:sp>
        <p:nvSpPr>
          <p:cNvPr id="14" name="AutoShape 14"/>
          <p:cNvSpPr/>
          <p:nvPr/>
        </p:nvSpPr>
        <p:spPr>
          <a:xfrm>
            <a:off x="9080500" y="2032000"/>
            <a:ext cx="2159000" cy="508000"/>
          </a:xfrm>
          <a:prstGeom prst="rect">
            <a:avLst/>
          </a:prstGeom>
          <a:noFill/>
          <a:ln w="12700" cap="flat" cmpd="sng">
            <a:noFill/>
            <a:prstDash val="solid"/>
            <a:round/>
          </a:ln>
        </p:spPr>
        <p:txBody>
          <a:bodyPr vert="horz" wrap="square" lIns="0" tIns="0" rIns="0" bIns="0" rtlCol="0" anchor="ctr" anchorCtr="0"/>
          <a:lstStyle/>
          <a:p>
            <a:pPr indent="0" algn="l">
              <a:lnSpc>
                <a:spcPct val="100000"/>
              </a:lnSpc>
              <a:defRPr/>
            </a:pPr>
            <a:r>
              <a:rPr lang="en-US" sz="1100" b="0" i="0" u="none" strike="noStrike" dirty="0">
                <a:solidFill>
                  <a:srgbClr val="E5E7EB">
                    <a:alpha val="80000"/>
                  </a:srgbClr>
                </a:solidFill>
                <a:latin typeface="Noto Sans SC"/>
                <a:ea typeface="Noto Sans SC"/>
                <a:cs typeface="Noto Sans SC"/>
                <a:sym typeface="Noto Sans SC"/>
              </a:rPr>
              <a:t>8+2+1相DrMOS供电，单路60A输出，稳定支撑PBO极限超频</a:t>
            </a:r>
            <a:endParaRPr lang="en-US" sz="1100" dirty="0"/>
          </a:p>
        </p:txBody>
      </p:sp>
      <p:sp>
        <p:nvSpPr>
          <p:cNvPr id="15" name="AutoShape 15"/>
          <p:cNvSpPr/>
          <p:nvPr/>
        </p:nvSpPr>
        <p:spPr>
          <a:xfrm>
            <a:off x="4953000" y="2857500"/>
            <a:ext cx="3048000" cy="1143000"/>
          </a:xfrm>
          <a:prstGeom prst="roundRect">
            <a:avLst>
              <a:gd name="adj" fmla="val 11111"/>
            </a:avLst>
          </a:prstGeom>
          <a:solidFill>
            <a:srgbClr val="FFFFFF">
              <a:alpha val="8000"/>
            </a:srgbClr>
          </a:solidFill>
          <a:ln w="25400" cap="flat" cmpd="sng">
            <a:noFill/>
            <a:prstDash val="solid"/>
            <a:round/>
          </a:ln>
        </p:spPr>
        <p:txBody>
          <a:bodyPr vert="horz" wrap="square" lIns="63500" tIns="63500" rIns="63500" bIns="63500" rtlCol="0" anchor="ctr"/>
          <a:lstStyle/>
          <a:p>
            <a:pPr algn="ctr">
              <a:defRPr/>
            </a:pPr>
            <a:endParaRPr/>
          </a:p>
        </p:txBody>
      </p:sp>
      <p:pic>
        <p:nvPicPr>
          <p:cNvPr id="16" name="Picture 16"/>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5143500" y="3048000"/>
            <a:ext cx="457200" cy="457200"/>
          </a:xfrm>
          <a:prstGeom prst="rect">
            <a:avLst/>
          </a:prstGeom>
        </p:spPr>
      </p:pic>
      <p:sp>
        <p:nvSpPr>
          <p:cNvPr id="17" name="AutoShape 17"/>
          <p:cNvSpPr/>
          <p:nvPr/>
        </p:nvSpPr>
        <p:spPr>
          <a:xfrm>
            <a:off x="5778500" y="2984500"/>
            <a:ext cx="2159000" cy="3048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1" i="0" u="none" strike="noStrike">
                <a:solidFill>
                  <a:srgbClr val="FFFFFF"/>
                </a:solidFill>
                <a:latin typeface="Noto Sans SC"/>
                <a:ea typeface="Noto Sans SC"/>
                <a:cs typeface="Noto Sans SC"/>
                <a:sym typeface="Noto Sans SC"/>
              </a:rPr>
              <a:t>高频内存支持</a:t>
            </a:r>
            <a:endParaRPr lang="en-US" sz="1100"/>
          </a:p>
        </p:txBody>
      </p:sp>
      <p:sp>
        <p:nvSpPr>
          <p:cNvPr id="18" name="AutoShape 18"/>
          <p:cNvSpPr/>
          <p:nvPr/>
        </p:nvSpPr>
        <p:spPr>
          <a:xfrm>
            <a:off x="5778500" y="3365500"/>
            <a:ext cx="2159000" cy="508000"/>
          </a:xfrm>
          <a:prstGeom prst="rect">
            <a:avLst/>
          </a:prstGeom>
          <a:noFill/>
          <a:ln w="12700" cap="flat" cmpd="sng">
            <a:noFill/>
            <a:prstDash val="solid"/>
            <a:round/>
          </a:ln>
        </p:spPr>
        <p:txBody>
          <a:bodyPr vert="horz" wrap="square" lIns="0" tIns="0" rIns="0" bIns="0" rtlCol="0" anchor="ctr" anchorCtr="0"/>
          <a:lstStyle/>
          <a:p>
            <a:pPr indent="0" algn="l">
              <a:lnSpc>
                <a:spcPct val="100000"/>
              </a:lnSpc>
              <a:defRPr/>
            </a:pPr>
            <a:r>
              <a:rPr lang="en-US" sz="1100" b="0" i="0" u="none" strike="noStrike" dirty="0">
                <a:solidFill>
                  <a:srgbClr val="E5E7EB">
                    <a:alpha val="80000"/>
                  </a:srgbClr>
                </a:solidFill>
                <a:latin typeface="Noto Sans SC"/>
                <a:ea typeface="Noto Sans SC"/>
                <a:cs typeface="Noto Sans SC"/>
                <a:sym typeface="Noto Sans SC"/>
              </a:rPr>
              <a:t>原生双通道DDR5，官方支持6400MHz+，</a:t>
            </a:r>
            <a:r>
              <a:rPr lang="en-US" sz="1100" b="0" i="0" u="none" strike="noStrike" dirty="0" err="1">
                <a:solidFill>
                  <a:srgbClr val="E5E7EB">
                    <a:alpha val="80000"/>
                  </a:srgbClr>
                </a:solidFill>
                <a:latin typeface="Noto Sans SC"/>
                <a:ea typeface="Noto Sans SC"/>
                <a:cs typeface="Noto Sans SC"/>
                <a:sym typeface="Noto Sans SC"/>
              </a:rPr>
              <a:t>一键开启EXPO自动超频</a:t>
            </a:r>
            <a:endParaRPr lang="en-US" sz="1100" dirty="0"/>
          </a:p>
        </p:txBody>
      </p:sp>
      <p:sp>
        <p:nvSpPr>
          <p:cNvPr id="19" name="AutoShape 19"/>
          <p:cNvSpPr/>
          <p:nvPr/>
        </p:nvSpPr>
        <p:spPr>
          <a:xfrm>
            <a:off x="8255000" y="2857500"/>
            <a:ext cx="3048000" cy="1143000"/>
          </a:xfrm>
          <a:prstGeom prst="roundRect">
            <a:avLst>
              <a:gd name="adj" fmla="val 11111"/>
            </a:avLst>
          </a:prstGeom>
          <a:solidFill>
            <a:srgbClr val="FFFFFF">
              <a:alpha val="8000"/>
            </a:srgbClr>
          </a:solidFill>
          <a:ln w="25400" cap="flat" cmpd="sng">
            <a:noFill/>
            <a:prstDash val="solid"/>
            <a:round/>
          </a:ln>
        </p:spPr>
        <p:txBody>
          <a:bodyPr vert="horz" wrap="square" lIns="63500" tIns="63500" rIns="63500" bIns="63500" rtlCol="0" anchor="ctr"/>
          <a:lstStyle/>
          <a:p>
            <a:pPr algn="ctr">
              <a:defRPr/>
            </a:pPr>
            <a:endParaRPr/>
          </a:p>
        </p:txBody>
      </p:sp>
      <p:pic>
        <p:nvPicPr>
          <p:cNvPr id="20" name="Picture 20"/>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8445500" y="3048000"/>
            <a:ext cx="457200" cy="457200"/>
          </a:xfrm>
          <a:prstGeom prst="rect">
            <a:avLst/>
          </a:prstGeom>
        </p:spPr>
      </p:pic>
      <p:sp>
        <p:nvSpPr>
          <p:cNvPr id="21" name="AutoShape 21"/>
          <p:cNvSpPr/>
          <p:nvPr/>
        </p:nvSpPr>
        <p:spPr>
          <a:xfrm>
            <a:off x="9080500" y="2984500"/>
            <a:ext cx="2159000" cy="3048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1" i="0" u="none" strike="noStrike">
                <a:solidFill>
                  <a:srgbClr val="FFFFFF"/>
                </a:solidFill>
                <a:latin typeface="Noto Sans SC"/>
                <a:ea typeface="Noto Sans SC"/>
                <a:cs typeface="Noto Sans SC"/>
                <a:sym typeface="Noto Sans SC"/>
              </a:rPr>
              <a:t>丰富扩展接口</a:t>
            </a:r>
            <a:endParaRPr lang="en-US" sz="1100"/>
          </a:p>
        </p:txBody>
      </p:sp>
      <p:sp>
        <p:nvSpPr>
          <p:cNvPr id="22" name="AutoShape 22"/>
          <p:cNvSpPr/>
          <p:nvPr/>
        </p:nvSpPr>
        <p:spPr>
          <a:xfrm>
            <a:off x="9080500" y="3365500"/>
            <a:ext cx="2159000" cy="508000"/>
          </a:xfrm>
          <a:prstGeom prst="rect">
            <a:avLst/>
          </a:prstGeom>
          <a:noFill/>
          <a:ln w="12700" cap="flat" cmpd="sng">
            <a:noFill/>
            <a:prstDash val="solid"/>
            <a:round/>
          </a:ln>
        </p:spPr>
        <p:txBody>
          <a:bodyPr vert="horz" wrap="square" lIns="0" tIns="0" rIns="0" bIns="0" rtlCol="0" anchor="ctr" anchorCtr="0"/>
          <a:lstStyle/>
          <a:p>
            <a:pPr indent="0" algn="l">
              <a:lnSpc>
                <a:spcPct val="100000"/>
              </a:lnSpc>
              <a:defRPr/>
            </a:pPr>
            <a:r>
              <a:rPr lang="en-US" sz="1100" b="0" i="0" u="none" strike="noStrike" dirty="0" err="1">
                <a:solidFill>
                  <a:srgbClr val="E5E7EB">
                    <a:alpha val="80000"/>
                  </a:srgbClr>
                </a:solidFill>
                <a:latin typeface="Noto Sans SC"/>
                <a:ea typeface="Noto Sans SC"/>
                <a:cs typeface="Noto Sans SC"/>
                <a:sym typeface="Noto Sans SC"/>
              </a:rPr>
              <a:t>双PCIe</a:t>
            </a:r>
            <a:r>
              <a:rPr lang="en-US" sz="1100" b="0" i="0" u="none" strike="noStrike" dirty="0">
                <a:solidFill>
                  <a:srgbClr val="E5E7EB">
                    <a:alpha val="80000"/>
                  </a:srgbClr>
                </a:solidFill>
                <a:latin typeface="Noto Sans SC"/>
                <a:ea typeface="Noto Sans SC"/>
                <a:cs typeface="Noto Sans SC"/>
                <a:sym typeface="Noto Sans SC"/>
              </a:rPr>
              <a:t> 4.0 M.2插槽，PCIe 4.0 x16 </a:t>
            </a:r>
            <a:r>
              <a:rPr lang="en-US" sz="1100" b="0" i="0" u="none" strike="noStrike" dirty="0" err="1">
                <a:solidFill>
                  <a:srgbClr val="E5E7EB">
                    <a:alpha val="80000"/>
                  </a:srgbClr>
                </a:solidFill>
                <a:latin typeface="Noto Sans SC"/>
                <a:ea typeface="Noto Sans SC"/>
                <a:cs typeface="Noto Sans SC"/>
                <a:sym typeface="Noto Sans SC"/>
              </a:rPr>
              <a:t>显卡插槽，满足多设备扩展需求</a:t>
            </a:r>
            <a:endParaRPr lang="en-US" sz="1100" dirty="0"/>
          </a:p>
        </p:txBody>
      </p:sp>
      <p:sp>
        <p:nvSpPr>
          <p:cNvPr id="23" name="AutoShape 23"/>
          <p:cNvSpPr/>
          <p:nvPr/>
        </p:nvSpPr>
        <p:spPr>
          <a:xfrm>
            <a:off x="4953000" y="4191000"/>
            <a:ext cx="6350000" cy="1016000"/>
          </a:xfrm>
          <a:prstGeom prst="roundRect">
            <a:avLst>
              <a:gd name="adj" fmla="val 12500"/>
            </a:avLst>
          </a:prstGeom>
          <a:solidFill>
            <a:srgbClr val="FFFFFF">
              <a:alpha val="8000"/>
            </a:srgbClr>
          </a:solidFill>
          <a:ln w="25400" cap="flat" cmpd="sng">
            <a:noFill/>
            <a:prstDash val="solid"/>
            <a:round/>
          </a:ln>
        </p:spPr>
        <p:txBody>
          <a:bodyPr vert="horz" wrap="square" lIns="63500" tIns="63500" rIns="63500" bIns="63500" rtlCol="0" anchor="ctr"/>
          <a:lstStyle/>
          <a:p>
            <a:pPr algn="ctr">
              <a:defRPr/>
            </a:pPr>
            <a:endParaRPr/>
          </a:p>
        </p:txBody>
      </p:sp>
      <p:pic>
        <p:nvPicPr>
          <p:cNvPr id="24" name="Picture 24"/>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5143500" y="4406900"/>
            <a:ext cx="457200" cy="457200"/>
          </a:xfrm>
          <a:prstGeom prst="rect">
            <a:avLst/>
          </a:prstGeom>
        </p:spPr>
      </p:pic>
      <p:sp>
        <p:nvSpPr>
          <p:cNvPr id="25" name="AutoShape 25"/>
          <p:cNvSpPr/>
          <p:nvPr/>
        </p:nvSpPr>
        <p:spPr>
          <a:xfrm>
            <a:off x="5778500" y="4318000"/>
            <a:ext cx="5334000" cy="3048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1" i="0" u="none" strike="noStrike">
                <a:solidFill>
                  <a:srgbClr val="FFFFFF"/>
                </a:solidFill>
                <a:latin typeface="Noto Sans SC"/>
                <a:ea typeface="Noto Sans SC"/>
                <a:cs typeface="Noto Sans SC"/>
                <a:sym typeface="Noto Sans SC"/>
              </a:rPr>
              <a:t>高速网络连接</a:t>
            </a:r>
            <a:endParaRPr lang="en-US" sz="1100"/>
          </a:p>
        </p:txBody>
      </p:sp>
      <p:sp>
        <p:nvSpPr>
          <p:cNvPr id="26" name="AutoShape 26"/>
          <p:cNvSpPr/>
          <p:nvPr/>
        </p:nvSpPr>
        <p:spPr>
          <a:xfrm>
            <a:off x="5778500" y="4699000"/>
            <a:ext cx="5334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100" b="0" i="0" u="none" strike="noStrike" dirty="0" err="1">
                <a:solidFill>
                  <a:srgbClr val="E5E7EB">
                    <a:alpha val="80000"/>
                  </a:srgbClr>
                </a:solidFill>
                <a:latin typeface="Noto Sans SC"/>
                <a:ea typeface="Noto Sans SC"/>
                <a:cs typeface="Noto Sans SC"/>
                <a:sym typeface="Noto Sans SC"/>
              </a:rPr>
              <a:t>内置Wi</a:t>
            </a:r>
            <a:r>
              <a:rPr lang="en-US" sz="1100" b="0" i="0" u="none" strike="noStrike" dirty="0">
                <a:solidFill>
                  <a:srgbClr val="E5E7EB">
                    <a:alpha val="80000"/>
                  </a:srgbClr>
                </a:solidFill>
                <a:latin typeface="Noto Sans SC"/>
                <a:ea typeface="Noto Sans SC"/>
                <a:cs typeface="Noto Sans SC"/>
                <a:sym typeface="Noto Sans SC"/>
              </a:rPr>
              <a:t>-Fi 6无线网卡与2.5G有线网口，低延迟满足游戏与办公需求</a:t>
            </a:r>
            <a:endParaRPr lang="en-US" sz="1100" dirty="0"/>
          </a:p>
        </p:txBody>
      </p:sp>
      <p:sp>
        <p:nvSpPr>
          <p:cNvPr id="27" name="AutoShape 27"/>
          <p:cNvSpPr/>
          <p:nvPr/>
        </p:nvSpPr>
        <p:spPr>
          <a:xfrm>
            <a:off x="4953000" y="5397500"/>
            <a:ext cx="6350000" cy="952500"/>
          </a:xfrm>
          <a:prstGeom prst="roundRect">
            <a:avLst>
              <a:gd name="adj" fmla="val 13333"/>
            </a:avLst>
          </a:prstGeom>
          <a:solidFill>
            <a:srgbClr val="3498DB">
              <a:alpha val="90000"/>
            </a:srgbClr>
          </a:solidFill>
          <a:ln w="25400" cap="flat" cmpd="sng">
            <a:noFill/>
            <a:prstDash val="solid"/>
            <a:round/>
          </a:ln>
        </p:spPr>
        <p:txBody>
          <a:bodyPr vert="horz" wrap="square" lIns="63500" tIns="63500" rIns="63500" bIns="63500" rtlCol="0" anchor="ctr"/>
          <a:lstStyle/>
          <a:p>
            <a:pPr algn="ctr">
              <a:defRPr/>
            </a:pPr>
            <a:endParaRPr/>
          </a:p>
        </p:txBody>
      </p:sp>
      <p:pic>
        <p:nvPicPr>
          <p:cNvPr id="28" name="Picture 28"/>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5143500" y="5613400"/>
            <a:ext cx="457200" cy="457200"/>
          </a:xfrm>
          <a:prstGeom prst="rect">
            <a:avLst/>
          </a:prstGeom>
        </p:spPr>
      </p:pic>
      <p:sp>
        <p:nvSpPr>
          <p:cNvPr id="29" name="AutoShape 29"/>
          <p:cNvSpPr/>
          <p:nvPr/>
        </p:nvSpPr>
        <p:spPr>
          <a:xfrm>
            <a:off x="5778500" y="5524500"/>
            <a:ext cx="5334000" cy="2794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300" b="1" i="0" u="none" strike="noStrike">
                <a:solidFill>
                  <a:srgbClr val="FFFFFF"/>
                </a:solidFill>
                <a:latin typeface="Noto Sans SC"/>
                <a:ea typeface="Noto Sans SC"/>
                <a:cs typeface="Noto Sans SC"/>
                <a:sym typeface="Noto Sans SC"/>
              </a:rPr>
              <a:t>平台优势：AM5接口的长期价值</a:t>
            </a:r>
            <a:endParaRPr lang="en-US" sz="1100"/>
          </a:p>
        </p:txBody>
      </p:sp>
      <p:sp>
        <p:nvSpPr>
          <p:cNvPr id="30" name="AutoShape 30"/>
          <p:cNvSpPr/>
          <p:nvPr/>
        </p:nvSpPr>
        <p:spPr>
          <a:xfrm>
            <a:off x="5778500" y="5842000"/>
            <a:ext cx="5334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100" b="0" i="0" u="none" strike="noStrike" dirty="0">
                <a:solidFill>
                  <a:srgbClr val="FFFFFF">
                    <a:alpha val="90196"/>
                  </a:srgbClr>
                </a:solidFill>
                <a:latin typeface="Noto Sans SC"/>
                <a:ea typeface="Noto Sans SC"/>
                <a:cs typeface="Noto Sans SC"/>
                <a:sym typeface="Noto Sans SC"/>
              </a:rPr>
              <a:t>AMD官方承诺支持至2027年，未来仅需升级CPU即可获得性能提升，有效保护长期投资</a:t>
            </a:r>
            <a:endParaRPr lang="en-US" sz="11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0" y="0"/>
            <a:ext cx="12192000" cy="6858000"/>
          </a:xfrm>
          <a:prstGeom prst="roundRect">
            <a:avLst>
              <a:gd name="adj" fmla="val 0"/>
            </a:avLst>
          </a:prstGeom>
          <a:solidFill>
            <a:srgbClr val="000000">
              <a:alpha val="50000"/>
            </a:srgbClr>
          </a:solidFill>
          <a:ln w="25400" cap="flat" cmpd="sng">
            <a:noFill/>
            <a:prstDash val="solid"/>
            <a:round/>
          </a:ln>
        </p:spPr>
        <p:txBody>
          <a:bodyPr vert="horz" wrap="square" lIns="63500" tIns="63500" rIns="63500" bIns="63500" rtlCol="0" anchor="ctr"/>
          <a:lstStyle/>
          <a:p>
            <a:pPr algn="ctr">
              <a:defRPr/>
            </a:pPr>
            <a:endParaRPr/>
          </a:p>
        </p:txBody>
      </p:sp>
      <p:sp>
        <p:nvSpPr>
          <p:cNvPr id="3" name="AutoShape 3"/>
          <p:cNvSpPr/>
          <p:nvPr/>
        </p:nvSpPr>
        <p:spPr>
          <a:xfrm>
            <a:off x="762000" y="635000"/>
            <a:ext cx="50800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200" b="1" i="0" u="none" strike="noStrike">
                <a:solidFill>
                  <a:srgbClr val="FFFFFF"/>
                </a:solidFill>
                <a:latin typeface="Noto Sans SC"/>
                <a:ea typeface="Noto Sans SC"/>
                <a:cs typeface="Noto Sans SC"/>
                <a:sym typeface="Noto Sans SC"/>
              </a:rPr>
              <a:t>内存优化策略</a:t>
            </a:r>
            <a:endParaRPr lang="en-US" sz="1100"/>
          </a:p>
        </p:txBody>
      </p:sp>
      <p:pic>
        <p:nvPicPr>
          <p:cNvPr id="4" name="Picture 4"/>
          <p:cNvPicPr>
            <a:picLocks noChangeAspect="1"/>
          </p:cNvPicPr>
          <p:nvPr/>
        </p:nvPicPr>
        <p:blipFill>
          <a:blip r:embed="rId4"/>
          <a:srcRect t="617" b="617"/>
          <a:stretch>
            <a:fillRect/>
          </a:stretch>
        </p:blipFill>
        <p:spPr>
          <a:xfrm>
            <a:off x="762000" y="1524000"/>
            <a:ext cx="4572000" cy="2540000"/>
          </a:xfrm>
          <a:prstGeom prst="roundRect">
            <a:avLst>
              <a:gd name="adj" fmla="val 6000"/>
            </a:avLst>
          </a:prstGeom>
          <a:noFill/>
          <a:ln w="25400" cap="flat" cmpd="sng">
            <a:noFill/>
            <a:prstDash val="solid"/>
            <a:round/>
          </a:ln>
          <a:effectLst>
            <a:outerShdw blurRad="152400" dist="50800" dir="2700000" algn="tl" rotWithShape="0">
              <a:srgbClr val="000000">
                <a:alpha val="30000"/>
              </a:srgbClr>
            </a:outerShdw>
          </a:effectLst>
        </p:spPr>
      </p:pic>
      <p:sp>
        <p:nvSpPr>
          <p:cNvPr id="5" name="AutoShape 5"/>
          <p:cNvSpPr/>
          <p:nvPr/>
        </p:nvSpPr>
        <p:spPr>
          <a:xfrm>
            <a:off x="762000" y="4191000"/>
            <a:ext cx="4572000" cy="1651000"/>
          </a:xfrm>
          <a:prstGeom prst="roundRect">
            <a:avLst>
              <a:gd name="adj" fmla="val 10000"/>
            </a:avLst>
          </a:prstGeom>
          <a:solidFill>
            <a:srgbClr val="141E2D">
              <a:alpha val="85000"/>
            </a:srgbClr>
          </a:solidFill>
          <a:ln w="12700" cap="flat" cmpd="sng">
            <a:solidFill>
              <a:srgbClr val="3498DB">
                <a:alpha val="50000"/>
              </a:srgbClr>
            </a:solidFill>
            <a:prstDash val="solid"/>
            <a:round/>
          </a:ln>
        </p:spPr>
        <p:txBody>
          <a:bodyPr vert="horz" wrap="square" lIns="63500" tIns="63500" rIns="63500" bIns="63500" rtlCol="0" anchor="ctr"/>
          <a:lstStyle/>
          <a:p>
            <a:pPr algn="ctr">
              <a:defRPr/>
            </a:pPr>
            <a:endParaRPr/>
          </a:p>
        </p:txBody>
      </p:sp>
      <p:sp>
        <p:nvSpPr>
          <p:cNvPr id="6" name="AutoShape 6"/>
          <p:cNvSpPr/>
          <p:nvPr/>
        </p:nvSpPr>
        <p:spPr>
          <a:xfrm>
            <a:off x="1016000" y="4318000"/>
            <a:ext cx="4064000" cy="3048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1" i="0" u="none" strike="noStrike">
                <a:solidFill>
                  <a:srgbClr val="3498DB"/>
                </a:solidFill>
                <a:latin typeface="Noto Sans SC"/>
                <a:ea typeface="Noto Sans SC"/>
                <a:cs typeface="Noto Sans SC"/>
                <a:sym typeface="Noto Sans SC"/>
              </a:rPr>
              <a:t>核心选型：DDR5-6000 32GB双通道</a:t>
            </a:r>
            <a:endParaRPr lang="en-US" sz="1100"/>
          </a:p>
        </p:txBody>
      </p:sp>
      <p:pic>
        <p:nvPicPr>
          <p:cNvPr id="7" name="Picture 7"/>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16000" y="4724400"/>
            <a:ext cx="228600" cy="228600"/>
          </a:xfrm>
          <a:prstGeom prst="rect">
            <a:avLst/>
          </a:prstGeom>
        </p:spPr>
      </p:pic>
      <p:sp>
        <p:nvSpPr>
          <p:cNvPr id="8" name="AutoShape 8"/>
          <p:cNvSpPr/>
          <p:nvPr/>
        </p:nvSpPr>
        <p:spPr>
          <a:xfrm>
            <a:off x="1397000" y="4699000"/>
            <a:ext cx="3810000" cy="3048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200" b="0" i="0" u="none" strike="noStrike">
                <a:solidFill>
                  <a:srgbClr val="ECF0F1"/>
                </a:solidFill>
                <a:latin typeface="Noto Sans SC"/>
                <a:ea typeface="Noto Sans SC"/>
                <a:cs typeface="Noto Sans SC"/>
                <a:sym typeface="Noto Sans SC"/>
              </a:rPr>
              <a:t>AMD甜点：FCLK 1:1同步分频，6000MT/s达成最低延迟</a:t>
            </a:r>
            <a:endParaRPr lang="en-US" sz="1100"/>
          </a:p>
        </p:txBody>
      </p:sp>
      <p:pic>
        <p:nvPicPr>
          <p:cNvPr id="9" name="Picture 9"/>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16000" y="5080000"/>
            <a:ext cx="228600" cy="228600"/>
          </a:xfrm>
          <a:prstGeom prst="rect">
            <a:avLst/>
          </a:prstGeom>
        </p:spPr>
      </p:pic>
      <p:sp>
        <p:nvSpPr>
          <p:cNvPr id="10" name="AutoShape 10"/>
          <p:cNvSpPr/>
          <p:nvPr/>
        </p:nvSpPr>
        <p:spPr>
          <a:xfrm>
            <a:off x="1397000" y="5054600"/>
            <a:ext cx="3810000" cy="3048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200" b="0" i="0" u="none" strike="noStrike">
                <a:solidFill>
                  <a:srgbClr val="ECF0F1"/>
                </a:solidFill>
                <a:latin typeface="Noto Sans SC"/>
                <a:ea typeface="Noto Sans SC"/>
                <a:cs typeface="Noto Sans SC"/>
                <a:sym typeface="Noto Sans SC"/>
              </a:rPr>
              <a:t>硬核规格：CL30超低时序 + 海力士M-die颗粒，稳帧首选</a:t>
            </a:r>
            <a:endParaRPr lang="en-US" sz="1100"/>
          </a:p>
        </p:txBody>
      </p:sp>
      <p:pic>
        <p:nvPicPr>
          <p:cNvPr id="11" name="Picture 11"/>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16000" y="5435600"/>
            <a:ext cx="228600" cy="228600"/>
          </a:xfrm>
          <a:prstGeom prst="rect">
            <a:avLst/>
          </a:prstGeom>
        </p:spPr>
      </p:pic>
      <p:sp>
        <p:nvSpPr>
          <p:cNvPr id="12" name="AutoShape 12"/>
          <p:cNvSpPr/>
          <p:nvPr/>
        </p:nvSpPr>
        <p:spPr>
          <a:xfrm>
            <a:off x="1397000" y="5410200"/>
            <a:ext cx="3810000" cy="3048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200" b="0" i="0" u="none" strike="noStrike" dirty="0">
                <a:solidFill>
                  <a:srgbClr val="ECF0F1"/>
                </a:solidFill>
                <a:latin typeface="Noto Sans SC"/>
                <a:ea typeface="Noto Sans SC"/>
                <a:cs typeface="Noto Sans SC"/>
                <a:sym typeface="Noto Sans SC"/>
              </a:rPr>
              <a:t>容量规划：16GB×2双通道架构，完美适配专业创作全场景</a:t>
            </a:r>
            <a:endParaRPr lang="en-US" sz="1100" dirty="0"/>
          </a:p>
        </p:txBody>
      </p:sp>
      <p:sp>
        <p:nvSpPr>
          <p:cNvPr id="13" name="AutoShape 13"/>
          <p:cNvSpPr/>
          <p:nvPr/>
        </p:nvSpPr>
        <p:spPr>
          <a:xfrm>
            <a:off x="5588000" y="1524000"/>
            <a:ext cx="5842000" cy="2921000"/>
          </a:xfrm>
          <a:prstGeom prst="roundRect">
            <a:avLst>
              <a:gd name="adj" fmla="val 5217"/>
            </a:avLst>
          </a:prstGeom>
          <a:solidFill>
            <a:srgbClr val="141E2D">
              <a:alpha val="85000"/>
            </a:srgbClr>
          </a:solidFill>
          <a:ln w="12700" cap="flat" cmpd="sng">
            <a:solidFill>
              <a:srgbClr val="3498DB">
                <a:alpha val="50000"/>
              </a:srgbClr>
            </a:solidFill>
            <a:prstDash val="solid"/>
            <a:round/>
          </a:ln>
        </p:spPr>
        <p:txBody>
          <a:bodyPr vert="horz" wrap="square" lIns="63500" tIns="63500" rIns="63500" bIns="63500" rtlCol="0" anchor="ctr"/>
          <a:lstStyle/>
          <a:p>
            <a:pPr algn="ctr">
              <a:defRPr/>
            </a:pPr>
            <a:endParaRPr/>
          </a:p>
        </p:txBody>
      </p:sp>
      <p:sp>
        <p:nvSpPr>
          <p:cNvPr id="14" name="AutoShape 14"/>
          <p:cNvSpPr/>
          <p:nvPr/>
        </p:nvSpPr>
        <p:spPr>
          <a:xfrm>
            <a:off x="5842000" y="1651000"/>
            <a:ext cx="5334000" cy="3048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1" i="0" u="none" strike="noStrike">
                <a:solidFill>
                  <a:srgbClr val="FFFFFF"/>
                </a:solidFill>
                <a:latin typeface="Noto Sans SC"/>
                <a:ea typeface="Noto Sans SC"/>
                <a:cs typeface="Noto Sans SC"/>
                <a:sym typeface="Noto Sans SC"/>
              </a:rPr>
              <a:t>多场景性能基准测试 (相对指数)</a:t>
            </a:r>
            <a:endParaRPr lang="en-US" sz="1100"/>
          </a:p>
        </p:txBody>
      </p:sp>
      <p:pic>
        <p:nvPicPr>
          <p:cNvPr id="15" name="Picture 15"/>
          <p:cNvPicPr>
            <a:picLocks noChangeAspect="1"/>
          </p:cNvPicPr>
          <p:nvPr/>
        </p:nvPicPr>
        <p:blipFill>
          <a:blip r:embed="rId8"/>
          <a:stretch>
            <a:fillRect/>
          </a:stretch>
        </p:blipFill>
        <p:spPr>
          <a:xfrm>
            <a:off x="5842000" y="2095500"/>
            <a:ext cx="5334000" cy="2159000"/>
          </a:xfrm>
          <a:prstGeom prst="rect">
            <a:avLst/>
          </a:prstGeom>
          <a:ln w="12700">
            <a:noFill/>
            <a:prstDash val="solid"/>
          </a:ln>
        </p:spPr>
      </p:pic>
      <p:sp>
        <p:nvSpPr>
          <p:cNvPr id="16" name="AutoShape 16"/>
          <p:cNvSpPr/>
          <p:nvPr/>
        </p:nvSpPr>
        <p:spPr>
          <a:xfrm>
            <a:off x="5588000" y="4572000"/>
            <a:ext cx="5842000" cy="1016000"/>
          </a:xfrm>
          <a:prstGeom prst="roundRect">
            <a:avLst>
              <a:gd name="adj" fmla="val 15000"/>
            </a:avLst>
          </a:prstGeom>
          <a:solidFill>
            <a:srgbClr val="3498DB">
              <a:alpha val="18000"/>
            </a:srgbClr>
          </a:solidFill>
          <a:ln w="12700" cap="flat" cmpd="sng">
            <a:solidFill>
              <a:srgbClr val="3498DB">
                <a:alpha val="80000"/>
              </a:srgbClr>
            </a:solidFill>
            <a:prstDash val="solid"/>
            <a:round/>
          </a:ln>
        </p:spPr>
        <p:txBody>
          <a:bodyPr vert="horz" wrap="square" lIns="63500" tIns="63500" rIns="63500" bIns="63500" rtlCol="0" anchor="ctr"/>
          <a:lstStyle/>
          <a:p>
            <a:pPr algn="ctr">
              <a:defRPr/>
            </a:pPr>
            <a:endParaRPr/>
          </a:p>
        </p:txBody>
      </p:sp>
      <p:pic>
        <p:nvPicPr>
          <p:cNvPr id="17" name="Picture 17"/>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5842000" y="4800600"/>
            <a:ext cx="457200" cy="457200"/>
          </a:xfrm>
          <a:prstGeom prst="rect">
            <a:avLst/>
          </a:prstGeom>
        </p:spPr>
      </p:pic>
      <p:sp>
        <p:nvSpPr>
          <p:cNvPr id="18" name="AutoShape 18"/>
          <p:cNvSpPr/>
          <p:nvPr/>
        </p:nvSpPr>
        <p:spPr>
          <a:xfrm>
            <a:off x="6477000" y="4724400"/>
            <a:ext cx="4826000" cy="762000"/>
          </a:xfrm>
          <a:prstGeom prst="rect">
            <a:avLst/>
          </a:prstGeom>
          <a:noFill/>
          <a:ln w="12700" cap="flat" cmpd="sng">
            <a:noFill/>
            <a:prstDash val="solid"/>
            <a:round/>
          </a:ln>
        </p:spPr>
        <p:txBody>
          <a:bodyPr vert="horz" wrap="square" lIns="0" tIns="0" rIns="0" bIns="0" rtlCol="0" anchor="ctr" anchorCtr="0"/>
          <a:lstStyle/>
          <a:p>
            <a:pPr indent="0" algn="l">
              <a:lnSpc>
                <a:spcPct val="108333"/>
              </a:lnSpc>
              <a:defRPr/>
            </a:pPr>
            <a:r>
              <a:rPr lang="en-US" sz="1200" b="0" i="0" u="none" strike="noStrike" dirty="0">
                <a:solidFill>
                  <a:srgbClr val="F0F8FF"/>
                </a:solidFill>
                <a:latin typeface="Noto Sans SC"/>
                <a:ea typeface="Noto Sans SC"/>
                <a:cs typeface="Noto Sans SC"/>
                <a:sym typeface="Noto Sans SC"/>
              </a:rPr>
              <a:t>综合结论：DDR5-6000在视口帧率、导出速度及编译效率中取得最佳平衡，是当前兼顾</a:t>
            </a:r>
            <a:r>
              <a:rPr lang="en-US" sz="1200" b="1" i="0" u="none" strike="noStrike" dirty="0">
                <a:solidFill>
                  <a:srgbClr val="F0F8FF"/>
                </a:solidFill>
                <a:latin typeface="Noto Sans SC"/>
                <a:ea typeface="Noto Sans SC"/>
                <a:cs typeface="Noto Sans SC"/>
                <a:sym typeface="Noto Sans SC"/>
              </a:rPr>
              <a:t>性能释放</a:t>
            </a:r>
            <a:r>
              <a:rPr lang="en-US" sz="1200" b="0" i="0" u="none" strike="noStrike" dirty="0">
                <a:solidFill>
                  <a:srgbClr val="F0F8FF"/>
                </a:solidFill>
                <a:latin typeface="Noto Sans SC"/>
                <a:ea typeface="Noto Sans SC"/>
                <a:cs typeface="Noto Sans SC"/>
                <a:sym typeface="Noto Sans SC"/>
              </a:rPr>
              <a:t>与</a:t>
            </a:r>
            <a:r>
              <a:rPr lang="en-US" sz="1200" b="1" i="0" u="none" strike="noStrike" dirty="0">
                <a:solidFill>
                  <a:srgbClr val="F0F8FF"/>
                </a:solidFill>
                <a:latin typeface="Noto Sans SC"/>
                <a:ea typeface="Noto Sans SC"/>
                <a:cs typeface="Noto Sans SC"/>
                <a:sym typeface="Noto Sans SC"/>
              </a:rPr>
              <a:t>系统稳定性</a:t>
            </a:r>
            <a:r>
              <a:rPr lang="en-US" sz="1200" b="0" i="0" u="none" strike="noStrike" dirty="0">
                <a:solidFill>
                  <a:srgbClr val="F0F8FF"/>
                </a:solidFill>
                <a:latin typeface="Noto Sans SC"/>
                <a:ea typeface="Noto Sans SC"/>
                <a:cs typeface="Noto Sans SC"/>
                <a:sym typeface="Noto Sans SC"/>
              </a:rPr>
              <a:t>的黄金选择</a:t>
            </a:r>
            <a:endParaRPr lang="en-US" sz="1100" dirty="0"/>
          </a:p>
        </p:txBody>
      </p:sp>
      <p:sp>
        <p:nvSpPr>
          <p:cNvPr id="19" name="AutoShape 19"/>
          <p:cNvSpPr/>
          <p:nvPr/>
        </p:nvSpPr>
        <p:spPr>
          <a:xfrm>
            <a:off x="762000" y="5969000"/>
            <a:ext cx="10668000" cy="635000"/>
          </a:xfrm>
          <a:prstGeom prst="roundRect">
            <a:avLst>
              <a:gd name="adj" fmla="val 24000"/>
            </a:avLst>
          </a:prstGeom>
          <a:solidFill>
            <a:srgbClr val="000000">
              <a:alpha val="75000"/>
            </a:srgbClr>
          </a:solidFill>
          <a:ln w="25400" cap="flat" cmpd="sng">
            <a:noFill/>
            <a:prstDash val="solid"/>
            <a:round/>
          </a:ln>
        </p:spPr>
        <p:txBody>
          <a:bodyPr vert="horz" wrap="square" lIns="63500" tIns="63500" rIns="63500" bIns="63500" rtlCol="0" anchor="ctr"/>
          <a:lstStyle/>
          <a:p>
            <a:pPr algn="ctr">
              <a:defRPr/>
            </a:pPr>
            <a:endParaRPr/>
          </a:p>
        </p:txBody>
      </p:sp>
      <p:pic>
        <p:nvPicPr>
          <p:cNvPr id="20" name="Picture 20"/>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1016000" y="6134100"/>
            <a:ext cx="304800" cy="304800"/>
          </a:xfrm>
          <a:prstGeom prst="rect">
            <a:avLst/>
          </a:prstGeom>
        </p:spPr>
      </p:pic>
      <p:sp>
        <p:nvSpPr>
          <p:cNvPr id="21" name="AutoShape 21"/>
          <p:cNvSpPr/>
          <p:nvPr/>
        </p:nvSpPr>
        <p:spPr>
          <a:xfrm>
            <a:off x="1524000" y="6096000"/>
            <a:ext cx="9652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200" b="0" i="0" u="none" strike="noStrike" dirty="0">
                <a:solidFill>
                  <a:srgbClr val="ECF0F1"/>
                </a:solidFill>
                <a:latin typeface="Noto Sans SC"/>
                <a:ea typeface="Noto Sans SC"/>
                <a:cs typeface="Noto Sans SC"/>
                <a:sym typeface="Noto Sans SC"/>
              </a:rPr>
              <a:t>💡 </a:t>
            </a:r>
            <a:r>
              <a:rPr lang="en-US" sz="1200" b="0" i="0" u="none" strike="noStrike" dirty="0" err="1">
                <a:solidFill>
                  <a:srgbClr val="ECF0F1"/>
                </a:solidFill>
                <a:latin typeface="Noto Sans SC"/>
                <a:ea typeface="Noto Sans SC"/>
                <a:cs typeface="Noto Sans SC"/>
                <a:sym typeface="Noto Sans SC"/>
              </a:rPr>
              <a:t>智能加速：开启主板</a:t>
            </a:r>
            <a:r>
              <a:rPr lang="en-US" sz="1200" b="1" i="0" u="none" strike="noStrike" dirty="0" err="1">
                <a:solidFill>
                  <a:srgbClr val="3498DB"/>
                </a:solidFill>
                <a:latin typeface="Noto Sans SC"/>
                <a:ea typeface="Noto Sans SC"/>
                <a:cs typeface="Noto Sans SC"/>
                <a:sym typeface="Noto Sans SC"/>
              </a:rPr>
              <a:t>EXPO</a:t>
            </a:r>
            <a:r>
              <a:rPr lang="en-US" sz="1200" b="1" i="0" u="none" strike="noStrike" dirty="0">
                <a:solidFill>
                  <a:srgbClr val="3498DB"/>
                </a:solidFill>
                <a:latin typeface="Noto Sans SC"/>
                <a:ea typeface="Noto Sans SC"/>
                <a:cs typeface="Noto Sans SC"/>
                <a:sym typeface="Noto Sans SC"/>
              </a:rPr>
              <a:t> </a:t>
            </a:r>
            <a:r>
              <a:rPr lang="en-US" sz="1200" b="1" i="0" u="none" strike="noStrike" dirty="0" err="1">
                <a:solidFill>
                  <a:srgbClr val="3498DB"/>
                </a:solidFill>
                <a:latin typeface="Noto Sans SC"/>
                <a:ea typeface="Noto Sans SC"/>
                <a:cs typeface="Noto Sans SC"/>
                <a:sym typeface="Noto Sans SC"/>
              </a:rPr>
              <a:t>一键超频</a:t>
            </a:r>
            <a:r>
              <a:rPr lang="en-US" sz="1200" b="0" i="0" u="none" strike="noStrike" dirty="0" err="1">
                <a:solidFill>
                  <a:srgbClr val="ECF0F1"/>
                </a:solidFill>
                <a:latin typeface="Noto Sans SC"/>
                <a:ea typeface="Noto Sans SC"/>
                <a:cs typeface="Noto Sans SC"/>
                <a:sym typeface="Noto Sans SC"/>
              </a:rPr>
              <a:t>功能，无需专业调试即可自动将内存配置至最佳状态，轻松释放全部性能潜力</a:t>
            </a:r>
            <a:endParaRPr lang="en-US" sz="11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0" y="0"/>
            <a:ext cx="12192000" cy="6858000"/>
          </a:xfrm>
          <a:prstGeom prst="roundRect">
            <a:avLst>
              <a:gd name="adj" fmla="val 0"/>
            </a:avLst>
          </a:prstGeom>
          <a:solidFill>
            <a:srgbClr val="000000">
              <a:alpha val="60000"/>
            </a:srgbClr>
          </a:solidFill>
          <a:ln w="25400" cap="flat" cmpd="sng">
            <a:noFill/>
            <a:prstDash val="solid"/>
            <a:round/>
          </a:ln>
        </p:spPr>
        <p:txBody>
          <a:bodyPr vert="horz" wrap="square" lIns="63500" tIns="63500" rIns="63500" bIns="63500" rtlCol="0" anchor="ctr"/>
          <a:lstStyle/>
          <a:p>
            <a:pPr algn="ctr">
              <a:defRPr/>
            </a:pPr>
            <a:endParaRPr/>
          </a:p>
        </p:txBody>
      </p:sp>
      <p:sp>
        <p:nvSpPr>
          <p:cNvPr id="3" name="AutoShape 3"/>
          <p:cNvSpPr/>
          <p:nvPr/>
        </p:nvSpPr>
        <p:spPr>
          <a:xfrm>
            <a:off x="762000" y="635000"/>
            <a:ext cx="50800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200" b="1" i="0" u="none" strike="noStrike">
                <a:solidFill>
                  <a:srgbClr val="FFFFFF"/>
                </a:solidFill>
                <a:latin typeface="Noto Sans SC"/>
                <a:ea typeface="Noto Sans SC"/>
                <a:cs typeface="Noto Sans SC"/>
                <a:sym typeface="Noto Sans SC"/>
              </a:rPr>
              <a:t>存储与显卡方案</a:t>
            </a:r>
            <a:endParaRPr lang="en-US" sz="1100"/>
          </a:p>
        </p:txBody>
      </p:sp>
      <p:sp>
        <p:nvSpPr>
          <p:cNvPr id="4" name="AutoShape 4"/>
          <p:cNvSpPr/>
          <p:nvPr/>
        </p:nvSpPr>
        <p:spPr>
          <a:xfrm>
            <a:off x="762000" y="1524000"/>
            <a:ext cx="5207000" cy="4826000"/>
          </a:xfrm>
          <a:prstGeom prst="roundRect">
            <a:avLst>
              <a:gd name="adj" fmla="val 3157"/>
            </a:avLst>
          </a:prstGeom>
          <a:solidFill>
            <a:srgbClr val="FFFFFF">
              <a:alpha val="8000"/>
            </a:srgbClr>
          </a:solidFill>
          <a:ln w="12700" cap="flat" cmpd="sng">
            <a:solidFill>
              <a:srgbClr val="3498DB">
                <a:alpha val="40000"/>
              </a:srgbClr>
            </a:solidFill>
            <a:prstDash val="solid"/>
            <a:round/>
          </a:ln>
        </p:spPr>
        <p:txBody>
          <a:bodyPr vert="horz" wrap="square" lIns="63500" tIns="63500" rIns="63500" bIns="63500" rtlCol="0" anchor="ctr"/>
          <a:lstStyle/>
          <a:p>
            <a:pPr algn="ctr">
              <a:defRPr/>
            </a:pPr>
            <a:endParaRPr/>
          </a:p>
        </p:txBody>
      </p:sp>
      <p:pic>
        <p:nvPicPr>
          <p:cNvPr id="5" name="Picture 5"/>
          <p:cNvPicPr>
            <a:picLocks noChangeAspect="1"/>
          </p:cNvPicPr>
          <p:nvPr/>
        </p:nvPicPr>
        <p:blipFill>
          <a:blip r:embed="rId4"/>
          <a:srcRect/>
          <a:stretch>
            <a:fillRect/>
          </a:stretch>
        </p:blipFill>
        <p:spPr>
          <a:xfrm>
            <a:off x="1016000" y="1778000"/>
            <a:ext cx="2032000" cy="2032000"/>
          </a:xfrm>
          <a:prstGeom prst="roundRect">
            <a:avLst>
              <a:gd name="adj" fmla="val 7500"/>
            </a:avLst>
          </a:prstGeom>
          <a:noFill/>
          <a:ln w="25400" cap="flat" cmpd="sng">
            <a:noFill/>
            <a:prstDash val="solid"/>
            <a:round/>
          </a:ln>
        </p:spPr>
      </p:pic>
      <p:sp>
        <p:nvSpPr>
          <p:cNvPr id="6" name="AutoShape 6"/>
          <p:cNvSpPr/>
          <p:nvPr/>
        </p:nvSpPr>
        <p:spPr>
          <a:xfrm>
            <a:off x="3302000" y="1968500"/>
            <a:ext cx="1905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3498DB"/>
                </a:solidFill>
                <a:latin typeface="Noto Sans SC"/>
                <a:ea typeface="Noto Sans SC"/>
                <a:cs typeface="Noto Sans SC"/>
                <a:sym typeface="Noto Sans SC"/>
              </a:rPr>
              <a:t>存储金字塔</a:t>
            </a:r>
            <a:endParaRPr lang="en-US" sz="1100"/>
          </a:p>
        </p:txBody>
      </p:sp>
      <p:sp>
        <p:nvSpPr>
          <p:cNvPr id="7" name="AutoShape 7"/>
          <p:cNvSpPr/>
          <p:nvPr/>
        </p:nvSpPr>
        <p:spPr>
          <a:xfrm>
            <a:off x="3302000" y="2413000"/>
            <a:ext cx="1905000" cy="635000"/>
          </a:xfrm>
          <a:prstGeom prst="rect">
            <a:avLst/>
          </a:prstGeom>
          <a:noFill/>
          <a:ln w="12700" cap="flat" cmpd="sng">
            <a:noFill/>
            <a:prstDash val="solid"/>
            <a:round/>
          </a:ln>
        </p:spPr>
        <p:txBody>
          <a:bodyPr vert="horz" wrap="square" lIns="0" tIns="0" rIns="0" bIns="0" rtlCol="0" anchor="ctr" anchorCtr="0"/>
          <a:lstStyle/>
          <a:p>
            <a:pPr indent="0" algn="l">
              <a:lnSpc>
                <a:spcPct val="108333"/>
              </a:lnSpc>
              <a:defRPr/>
            </a:pPr>
            <a:r>
              <a:rPr lang="en-US" sz="1200" b="0" i="0" u="none" strike="noStrike">
                <a:solidFill>
                  <a:srgbClr val="DCDCDC"/>
                </a:solidFill>
                <a:latin typeface="Noto Sans SC"/>
                <a:ea typeface="Noto Sans SC"/>
                <a:cs typeface="Noto Sans SC"/>
                <a:sym typeface="Noto Sans SC"/>
              </a:rPr>
              <a:t>系统与高速工作区</a:t>
            </a:r>
            <a:br>
              <a:rPr lang="en-US" sz="1200" b="0" i="0" u="none" strike="noStrike">
                <a:solidFill>
                  <a:srgbClr val="DCDCDC"/>
                </a:solidFill>
                <a:latin typeface="Noto Sans SC"/>
                <a:ea typeface="Noto Sans SC"/>
                <a:cs typeface="Noto Sans SC"/>
                <a:sym typeface="Noto Sans SC"/>
              </a:rPr>
            </a:br>
            <a:r>
              <a:rPr lang="en-US" sz="1200" b="0" i="0" u="none" strike="noStrike">
                <a:solidFill>
                  <a:srgbClr val="DCDCDC"/>
                </a:solidFill>
                <a:latin typeface="Noto Sans SC"/>
                <a:ea typeface="Noto Sans SC"/>
                <a:cs typeface="Noto Sans SC"/>
                <a:sym typeface="Noto Sans SC"/>
              </a:rPr>
              <a:t>2TB NVMe SSD 核心盘</a:t>
            </a:r>
            <a:endParaRPr lang="en-US" sz="1100"/>
          </a:p>
        </p:txBody>
      </p:sp>
      <p:sp>
        <p:nvSpPr>
          <p:cNvPr id="8" name="AutoShape 8"/>
          <p:cNvSpPr/>
          <p:nvPr/>
        </p:nvSpPr>
        <p:spPr>
          <a:xfrm>
            <a:off x="1016000" y="3937000"/>
            <a:ext cx="4699000" cy="952500"/>
          </a:xfrm>
          <a:prstGeom prst="roundRect">
            <a:avLst>
              <a:gd name="adj" fmla="val 10666"/>
            </a:avLst>
          </a:prstGeom>
          <a:solidFill>
            <a:srgbClr val="3498DB">
              <a:alpha val="15000"/>
            </a:srgbClr>
          </a:solidFill>
          <a:ln w="25400" cap="flat" cmpd="sng">
            <a:noFill/>
            <a:prstDash val="solid"/>
            <a:round/>
          </a:ln>
        </p:spPr>
        <p:txBody>
          <a:bodyPr vert="horz" wrap="square" lIns="63500" tIns="63500" rIns="63500" bIns="63500" rtlCol="0" anchor="ctr"/>
          <a:lstStyle/>
          <a:p>
            <a:pPr algn="ctr">
              <a:defRPr/>
            </a:pPr>
            <a:endParaRPr/>
          </a:p>
        </p:txBody>
      </p:sp>
      <p:pic>
        <p:nvPicPr>
          <p:cNvPr id="9" name="Picture 9"/>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206500" y="4127500"/>
            <a:ext cx="406400" cy="406400"/>
          </a:xfrm>
          <a:prstGeom prst="rect">
            <a:avLst/>
          </a:prstGeom>
        </p:spPr>
      </p:pic>
      <p:sp>
        <p:nvSpPr>
          <p:cNvPr id="10" name="AutoShape 10"/>
          <p:cNvSpPr/>
          <p:nvPr/>
        </p:nvSpPr>
        <p:spPr>
          <a:xfrm>
            <a:off x="1778000" y="4064000"/>
            <a:ext cx="3810000" cy="3048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1" i="0" u="none" strike="noStrike">
                <a:solidFill>
                  <a:srgbClr val="FFFFFF"/>
                </a:solidFill>
                <a:latin typeface="Noto Sans SC"/>
                <a:ea typeface="Noto Sans SC"/>
                <a:cs typeface="Noto Sans SC"/>
                <a:sym typeface="Noto Sans SC"/>
              </a:rPr>
              <a:t>PCIe 4.0 极速性能</a:t>
            </a:r>
            <a:endParaRPr lang="en-US" sz="1100"/>
          </a:p>
        </p:txBody>
      </p:sp>
      <p:sp>
        <p:nvSpPr>
          <p:cNvPr id="11" name="AutoShape 11"/>
          <p:cNvSpPr/>
          <p:nvPr/>
        </p:nvSpPr>
        <p:spPr>
          <a:xfrm>
            <a:off x="1778000" y="4445000"/>
            <a:ext cx="3810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100" b="0" i="0" u="none" strike="noStrike">
                <a:solidFill>
                  <a:srgbClr val="C8C8C8"/>
                </a:solidFill>
                <a:latin typeface="Noto Sans SC"/>
                <a:ea typeface="Noto Sans SC"/>
                <a:cs typeface="Noto Sans SC"/>
                <a:sym typeface="Noto Sans SC"/>
              </a:rPr>
              <a:t>读速 5000-6000MB/s | 写速 ~4500MB/s，3D TLC颗粒五年质保</a:t>
            </a:r>
            <a:endParaRPr lang="en-US" sz="1100"/>
          </a:p>
        </p:txBody>
      </p:sp>
      <p:sp>
        <p:nvSpPr>
          <p:cNvPr id="12" name="AutoShape 12"/>
          <p:cNvSpPr/>
          <p:nvPr/>
        </p:nvSpPr>
        <p:spPr>
          <a:xfrm>
            <a:off x="1016000" y="5016500"/>
            <a:ext cx="4699000" cy="952500"/>
          </a:xfrm>
          <a:prstGeom prst="roundRect">
            <a:avLst>
              <a:gd name="adj" fmla="val 10666"/>
            </a:avLst>
          </a:prstGeom>
          <a:solidFill>
            <a:srgbClr val="3498DB">
              <a:alpha val="15000"/>
            </a:srgbClr>
          </a:solidFill>
          <a:ln w="25400" cap="flat" cmpd="sng">
            <a:noFill/>
            <a:prstDash val="solid"/>
            <a:round/>
          </a:ln>
        </p:spPr>
        <p:txBody>
          <a:bodyPr vert="horz" wrap="square" lIns="63500" tIns="63500" rIns="63500" bIns="63500" rtlCol="0" anchor="ctr"/>
          <a:lstStyle/>
          <a:p>
            <a:pPr algn="ctr">
              <a:defRPr/>
            </a:pPr>
            <a:endParaRPr/>
          </a:p>
        </p:txBody>
      </p:sp>
      <p:pic>
        <p:nvPicPr>
          <p:cNvPr id="13" name="Picture 13"/>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206500" y="5207000"/>
            <a:ext cx="406400" cy="406400"/>
          </a:xfrm>
          <a:prstGeom prst="rect">
            <a:avLst/>
          </a:prstGeom>
        </p:spPr>
      </p:pic>
      <p:sp>
        <p:nvSpPr>
          <p:cNvPr id="14" name="AutoShape 14"/>
          <p:cNvSpPr/>
          <p:nvPr/>
        </p:nvSpPr>
        <p:spPr>
          <a:xfrm>
            <a:off x="1778000" y="5143500"/>
            <a:ext cx="3810000" cy="3048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1" i="0" u="none" strike="noStrike">
                <a:solidFill>
                  <a:srgbClr val="FFFFFF"/>
                </a:solidFill>
                <a:latin typeface="Noto Sans SC"/>
                <a:ea typeface="Noto Sans SC"/>
                <a:cs typeface="Noto Sans SC"/>
                <a:sym typeface="Noto Sans SC"/>
              </a:rPr>
              <a:t>核心工作流载体</a:t>
            </a:r>
            <a:endParaRPr lang="en-US" sz="1100"/>
          </a:p>
        </p:txBody>
      </p:sp>
      <p:sp>
        <p:nvSpPr>
          <p:cNvPr id="15" name="AutoShape 15"/>
          <p:cNvSpPr/>
          <p:nvPr/>
        </p:nvSpPr>
        <p:spPr>
          <a:xfrm>
            <a:off x="1778000" y="5524500"/>
            <a:ext cx="3810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100" b="0" i="0" u="none" strike="noStrike">
                <a:solidFill>
                  <a:srgbClr val="C8C8C8"/>
                </a:solidFill>
                <a:latin typeface="Noto Sans SC"/>
                <a:ea typeface="Noto Sans SC"/>
                <a:cs typeface="Noto Sans SC"/>
                <a:sym typeface="Noto Sans SC"/>
              </a:rPr>
              <a:t>专用于安装系统、设计软件及当前活跃工程，确保毫秒级响应</a:t>
            </a:r>
            <a:endParaRPr lang="en-US" sz="1100"/>
          </a:p>
        </p:txBody>
      </p:sp>
      <p:sp>
        <p:nvSpPr>
          <p:cNvPr id="16" name="AutoShape 16"/>
          <p:cNvSpPr/>
          <p:nvPr/>
        </p:nvSpPr>
        <p:spPr>
          <a:xfrm>
            <a:off x="6223000" y="1524000"/>
            <a:ext cx="5207000" cy="4826000"/>
          </a:xfrm>
          <a:prstGeom prst="roundRect">
            <a:avLst>
              <a:gd name="adj" fmla="val 3157"/>
            </a:avLst>
          </a:prstGeom>
          <a:solidFill>
            <a:srgbClr val="FFFFFF">
              <a:alpha val="8000"/>
            </a:srgbClr>
          </a:solidFill>
          <a:ln w="12700" cap="flat" cmpd="sng">
            <a:solidFill>
              <a:srgbClr val="3498DB">
                <a:alpha val="40000"/>
              </a:srgbClr>
            </a:solidFill>
            <a:prstDash val="solid"/>
            <a:round/>
          </a:ln>
        </p:spPr>
        <p:txBody>
          <a:bodyPr vert="horz" wrap="square" lIns="63500" tIns="63500" rIns="63500" bIns="63500" rtlCol="0" anchor="ctr"/>
          <a:lstStyle/>
          <a:p>
            <a:pPr algn="ctr">
              <a:defRPr/>
            </a:pPr>
            <a:endParaRPr/>
          </a:p>
        </p:txBody>
      </p:sp>
      <p:pic>
        <p:nvPicPr>
          <p:cNvPr id="17" name="Picture 17"/>
          <p:cNvPicPr>
            <a:picLocks noChangeAspect="1"/>
          </p:cNvPicPr>
          <p:nvPr/>
        </p:nvPicPr>
        <p:blipFill>
          <a:blip r:embed="rId7"/>
          <a:srcRect/>
          <a:stretch>
            <a:fillRect/>
          </a:stretch>
        </p:blipFill>
        <p:spPr>
          <a:xfrm>
            <a:off x="6477000" y="1778000"/>
            <a:ext cx="2032000" cy="2032000"/>
          </a:xfrm>
          <a:prstGeom prst="roundRect">
            <a:avLst>
              <a:gd name="adj" fmla="val 7500"/>
            </a:avLst>
          </a:prstGeom>
          <a:noFill/>
          <a:ln w="25400" cap="flat" cmpd="sng">
            <a:noFill/>
            <a:prstDash val="solid"/>
            <a:round/>
          </a:ln>
        </p:spPr>
      </p:pic>
      <p:sp>
        <p:nvSpPr>
          <p:cNvPr id="18" name="AutoShape 18"/>
          <p:cNvSpPr/>
          <p:nvPr/>
        </p:nvSpPr>
        <p:spPr>
          <a:xfrm>
            <a:off x="8763000" y="1968500"/>
            <a:ext cx="1905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3498DB"/>
                </a:solidFill>
                <a:latin typeface="Noto Sans SC"/>
                <a:ea typeface="Noto Sans SC"/>
                <a:cs typeface="Noto Sans SC"/>
                <a:sym typeface="Noto Sans SC"/>
              </a:rPr>
              <a:t>核心显卡方案</a:t>
            </a:r>
            <a:endParaRPr lang="en-US" sz="1100"/>
          </a:p>
        </p:txBody>
      </p:sp>
      <p:sp>
        <p:nvSpPr>
          <p:cNvPr id="19" name="AutoShape 19"/>
          <p:cNvSpPr/>
          <p:nvPr/>
        </p:nvSpPr>
        <p:spPr>
          <a:xfrm>
            <a:off x="8763000" y="2413000"/>
            <a:ext cx="1905000" cy="635000"/>
          </a:xfrm>
          <a:prstGeom prst="rect">
            <a:avLst/>
          </a:prstGeom>
          <a:noFill/>
          <a:ln w="12700" cap="flat" cmpd="sng">
            <a:noFill/>
            <a:prstDash val="solid"/>
            <a:round/>
          </a:ln>
        </p:spPr>
        <p:txBody>
          <a:bodyPr vert="horz" wrap="square" lIns="0" tIns="0" rIns="0" bIns="0" rtlCol="0" anchor="ctr" anchorCtr="0"/>
          <a:lstStyle/>
          <a:p>
            <a:pPr indent="0" algn="l">
              <a:lnSpc>
                <a:spcPct val="108333"/>
              </a:lnSpc>
              <a:defRPr/>
            </a:pPr>
            <a:r>
              <a:rPr lang="en-US" sz="1200" b="0" i="0" u="none" strike="noStrike">
                <a:solidFill>
                  <a:srgbClr val="DCDCDC"/>
                </a:solidFill>
                <a:latin typeface="Noto Sans SC"/>
                <a:ea typeface="Noto Sans SC"/>
                <a:cs typeface="Noto Sans SC"/>
                <a:sym typeface="Noto Sans SC"/>
              </a:rPr>
              <a:t>RTX 5060Ti X3W</a:t>
            </a:r>
            <a:br>
              <a:rPr lang="en-US" sz="1200" b="0" i="0" u="none" strike="noStrike">
                <a:solidFill>
                  <a:srgbClr val="DCDCDC"/>
                </a:solidFill>
                <a:latin typeface="Noto Sans SC"/>
                <a:ea typeface="Noto Sans SC"/>
                <a:cs typeface="Noto Sans SC"/>
                <a:sym typeface="Noto Sans SC"/>
              </a:rPr>
            </a:br>
            <a:r>
              <a:rPr lang="en-US" sz="1200" b="0" i="0" u="none" strike="noStrike">
                <a:solidFill>
                  <a:srgbClr val="DCDCDC"/>
                </a:solidFill>
                <a:latin typeface="Noto Sans SC"/>
                <a:ea typeface="Noto Sans SC"/>
                <a:cs typeface="Noto Sans SC"/>
                <a:sym typeface="Noto Sans SC"/>
              </a:rPr>
              <a:t>专业创作加速引擎</a:t>
            </a:r>
            <a:endParaRPr lang="en-US" sz="1100"/>
          </a:p>
        </p:txBody>
      </p:sp>
      <p:sp>
        <p:nvSpPr>
          <p:cNvPr id="20" name="AutoShape 20"/>
          <p:cNvSpPr/>
          <p:nvPr/>
        </p:nvSpPr>
        <p:spPr>
          <a:xfrm>
            <a:off x="6477000" y="3937000"/>
            <a:ext cx="4699000" cy="952500"/>
          </a:xfrm>
          <a:prstGeom prst="roundRect">
            <a:avLst>
              <a:gd name="adj" fmla="val 10666"/>
            </a:avLst>
          </a:prstGeom>
          <a:solidFill>
            <a:srgbClr val="3498DB">
              <a:alpha val="15000"/>
            </a:srgbClr>
          </a:solidFill>
          <a:ln w="25400" cap="flat" cmpd="sng">
            <a:noFill/>
            <a:prstDash val="solid"/>
            <a:round/>
          </a:ln>
        </p:spPr>
        <p:txBody>
          <a:bodyPr vert="horz" wrap="square" lIns="63500" tIns="63500" rIns="63500" bIns="63500" rtlCol="0" anchor="ctr"/>
          <a:lstStyle/>
          <a:p>
            <a:pPr algn="ctr">
              <a:defRPr/>
            </a:pPr>
            <a:endParaRPr/>
          </a:p>
        </p:txBody>
      </p:sp>
      <p:pic>
        <p:nvPicPr>
          <p:cNvPr id="21" name="Picture 21"/>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6667500" y="4127500"/>
            <a:ext cx="406400" cy="406400"/>
          </a:xfrm>
          <a:prstGeom prst="rect">
            <a:avLst/>
          </a:prstGeom>
        </p:spPr>
      </p:pic>
      <p:sp>
        <p:nvSpPr>
          <p:cNvPr id="22" name="AutoShape 22"/>
          <p:cNvSpPr/>
          <p:nvPr/>
        </p:nvSpPr>
        <p:spPr>
          <a:xfrm>
            <a:off x="7239000" y="4064000"/>
            <a:ext cx="3810000" cy="3048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1" i="0" u="none" strike="noStrike">
                <a:solidFill>
                  <a:srgbClr val="FFFFFF"/>
                </a:solidFill>
                <a:latin typeface="Noto Sans SC"/>
                <a:ea typeface="Noto Sans SC"/>
                <a:cs typeface="Noto Sans SC"/>
                <a:sym typeface="Noto Sans SC"/>
              </a:rPr>
              <a:t>GDDR7 高速显存架构</a:t>
            </a:r>
            <a:endParaRPr lang="en-US" sz="1100"/>
          </a:p>
        </p:txBody>
      </p:sp>
      <p:sp>
        <p:nvSpPr>
          <p:cNvPr id="23" name="AutoShape 23"/>
          <p:cNvSpPr/>
          <p:nvPr/>
        </p:nvSpPr>
        <p:spPr>
          <a:xfrm>
            <a:off x="7239000" y="4445000"/>
            <a:ext cx="3810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100" b="0" i="0" u="none" strike="noStrike">
                <a:solidFill>
                  <a:srgbClr val="C8C8C8"/>
                </a:solidFill>
                <a:latin typeface="Noto Sans SC"/>
                <a:ea typeface="Noto Sans SC"/>
                <a:cs typeface="Noto Sans SC"/>
                <a:sym typeface="Noto Sans SC"/>
              </a:rPr>
              <a:t>8GB 超大显存 + 128bit位宽，轻松应对4K素材与复杂图层</a:t>
            </a:r>
            <a:endParaRPr lang="en-US" sz="1100"/>
          </a:p>
        </p:txBody>
      </p:sp>
      <p:sp>
        <p:nvSpPr>
          <p:cNvPr id="24" name="AutoShape 24"/>
          <p:cNvSpPr/>
          <p:nvPr/>
        </p:nvSpPr>
        <p:spPr>
          <a:xfrm>
            <a:off x="6477000" y="5016500"/>
            <a:ext cx="4699000" cy="952500"/>
          </a:xfrm>
          <a:prstGeom prst="roundRect">
            <a:avLst>
              <a:gd name="adj" fmla="val 10666"/>
            </a:avLst>
          </a:prstGeom>
          <a:solidFill>
            <a:srgbClr val="3498DB">
              <a:alpha val="15000"/>
            </a:srgbClr>
          </a:solidFill>
          <a:ln w="25400" cap="flat" cmpd="sng">
            <a:noFill/>
            <a:prstDash val="solid"/>
            <a:round/>
          </a:ln>
        </p:spPr>
        <p:txBody>
          <a:bodyPr vert="horz" wrap="square" lIns="63500" tIns="63500" rIns="63500" bIns="63500" rtlCol="0" anchor="ctr"/>
          <a:lstStyle/>
          <a:p>
            <a:pPr algn="ctr">
              <a:defRPr/>
            </a:pPr>
            <a:endParaRPr/>
          </a:p>
        </p:txBody>
      </p:sp>
      <p:pic>
        <p:nvPicPr>
          <p:cNvPr id="25" name="Picture 25"/>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6667500" y="5207000"/>
            <a:ext cx="406400" cy="406400"/>
          </a:xfrm>
          <a:prstGeom prst="rect">
            <a:avLst/>
          </a:prstGeom>
        </p:spPr>
      </p:pic>
      <p:sp>
        <p:nvSpPr>
          <p:cNvPr id="26" name="AutoShape 26"/>
          <p:cNvSpPr/>
          <p:nvPr/>
        </p:nvSpPr>
        <p:spPr>
          <a:xfrm>
            <a:off x="7239000" y="5143500"/>
            <a:ext cx="3810000" cy="3048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1" i="0" u="none" strike="noStrike">
                <a:solidFill>
                  <a:srgbClr val="FFFFFF"/>
                </a:solidFill>
                <a:latin typeface="Noto Sans SC"/>
                <a:ea typeface="Noto Sans SC"/>
                <a:cs typeface="Noto Sans SC"/>
                <a:sym typeface="Noto Sans SC"/>
              </a:rPr>
              <a:t>双芯加速与稳定散热</a:t>
            </a:r>
            <a:endParaRPr lang="en-US" sz="1100"/>
          </a:p>
        </p:txBody>
      </p:sp>
      <p:sp>
        <p:nvSpPr>
          <p:cNvPr id="27" name="AutoShape 27"/>
          <p:cNvSpPr/>
          <p:nvPr/>
        </p:nvSpPr>
        <p:spPr>
          <a:xfrm>
            <a:off x="7239000" y="5524500"/>
            <a:ext cx="3810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100" b="0" i="0" u="none" strike="noStrike">
                <a:solidFill>
                  <a:srgbClr val="C8C8C8"/>
                </a:solidFill>
                <a:latin typeface="Noto Sans SC"/>
                <a:ea typeface="Noto Sans SC"/>
                <a:cs typeface="Noto Sans SC"/>
                <a:sym typeface="Noto Sans SC"/>
              </a:rPr>
              <a:t>CUDA/NVENC双引擎加速渲染导出 | 三风扇模组保障高负载稳定</a:t>
            </a:r>
            <a:endParaRPr lang="en-US" sz="110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0" y="0"/>
            <a:ext cx="12192000" cy="6858000"/>
          </a:xfrm>
          <a:prstGeom prst="roundRect">
            <a:avLst>
              <a:gd name="adj" fmla="val 0"/>
            </a:avLst>
          </a:prstGeom>
          <a:solidFill>
            <a:srgbClr val="0F172A">
              <a:alpha val="75000"/>
            </a:srgbClr>
          </a:solidFill>
          <a:ln w="25400" cap="flat" cmpd="sng">
            <a:noFill/>
            <a:prstDash val="solid"/>
            <a:round/>
          </a:ln>
        </p:spPr>
        <p:txBody>
          <a:bodyPr vert="horz" wrap="square" lIns="63500" tIns="63500" rIns="63500" bIns="63500" rtlCol="0" anchor="ctr"/>
          <a:lstStyle/>
          <a:p>
            <a:pPr algn="ctr">
              <a:defRPr/>
            </a:pPr>
            <a:endParaRPr/>
          </a:p>
        </p:txBody>
      </p:sp>
      <p:sp>
        <p:nvSpPr>
          <p:cNvPr id="3" name="AutoShape 3"/>
          <p:cNvSpPr/>
          <p:nvPr/>
        </p:nvSpPr>
        <p:spPr>
          <a:xfrm>
            <a:off x="762000" y="635000"/>
            <a:ext cx="76200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200" b="1" i="0" u="none" strike="noStrike">
                <a:solidFill>
                  <a:srgbClr val="FFFFFF"/>
                </a:solidFill>
                <a:latin typeface="Noto Sans SC"/>
                <a:ea typeface="Noto Sans SC"/>
                <a:cs typeface="Noto Sans SC"/>
                <a:sym typeface="Noto Sans SC"/>
              </a:rPr>
              <a:t>机电散系统（三件套）</a:t>
            </a:r>
            <a:endParaRPr lang="en-US" sz="1100"/>
          </a:p>
        </p:txBody>
      </p:sp>
      <p:sp>
        <p:nvSpPr>
          <p:cNvPr id="4" name="AutoShape 4"/>
          <p:cNvSpPr/>
          <p:nvPr/>
        </p:nvSpPr>
        <p:spPr>
          <a:xfrm>
            <a:off x="762000" y="1524000"/>
            <a:ext cx="3302000" cy="4699000"/>
          </a:xfrm>
          <a:prstGeom prst="roundRect">
            <a:avLst>
              <a:gd name="adj" fmla="val 4615"/>
            </a:avLst>
          </a:prstGeom>
          <a:solidFill>
            <a:srgbClr val="FFFFFF">
              <a:alpha val="6000"/>
            </a:srgbClr>
          </a:solidFill>
          <a:ln w="12700" cap="flat" cmpd="sng">
            <a:solidFill>
              <a:srgbClr val="3498DB">
                <a:alpha val="40000"/>
              </a:srgbClr>
            </a:solidFill>
            <a:prstDash val="solid"/>
            <a:round/>
          </a:ln>
        </p:spPr>
        <p:txBody>
          <a:bodyPr vert="horz" wrap="square" lIns="63500" tIns="63500" rIns="63500" bIns="63500" rtlCol="0" anchor="ctr"/>
          <a:lstStyle/>
          <a:p>
            <a:pPr algn="ctr">
              <a:defRPr/>
            </a:pPr>
            <a:endParaRPr/>
          </a:p>
        </p:txBody>
      </p:sp>
      <p:pic>
        <p:nvPicPr>
          <p:cNvPr id="5" name="Picture 5"/>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981200" y="1841500"/>
            <a:ext cx="863600" cy="863600"/>
          </a:xfrm>
          <a:prstGeom prst="rect">
            <a:avLst/>
          </a:prstGeom>
        </p:spPr>
      </p:pic>
      <p:sp>
        <p:nvSpPr>
          <p:cNvPr id="6" name="AutoShape 6"/>
          <p:cNvSpPr/>
          <p:nvPr/>
        </p:nvSpPr>
        <p:spPr>
          <a:xfrm>
            <a:off x="1016000" y="2857500"/>
            <a:ext cx="2794000" cy="381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1800" b="1" i="0" u="none" strike="noStrike">
                <a:solidFill>
                  <a:srgbClr val="FFFFFF"/>
                </a:solidFill>
                <a:latin typeface="Noto Sans SC"/>
                <a:ea typeface="Noto Sans SC"/>
                <a:cs typeface="Noto Sans SC"/>
                <a:sym typeface="Noto Sans SC"/>
              </a:rPr>
              <a:t>金河田 白金A+ 850W</a:t>
            </a:r>
            <a:endParaRPr lang="en-US" sz="1100"/>
          </a:p>
        </p:txBody>
      </p:sp>
      <p:sp>
        <p:nvSpPr>
          <p:cNvPr id="7" name="AutoShape 7"/>
          <p:cNvSpPr/>
          <p:nvPr/>
        </p:nvSpPr>
        <p:spPr>
          <a:xfrm>
            <a:off x="1143000" y="3429000"/>
            <a:ext cx="2540000" cy="25400"/>
          </a:xfrm>
          <a:prstGeom prst="roundRect">
            <a:avLst>
              <a:gd name="adj" fmla="val 0"/>
            </a:avLst>
          </a:prstGeom>
          <a:solidFill>
            <a:srgbClr val="3498DB">
              <a:alpha val="50000"/>
            </a:srgbClr>
          </a:solidFill>
          <a:ln w="25400" cap="flat" cmpd="sng">
            <a:noFill/>
            <a:prstDash val="solid"/>
            <a:round/>
          </a:ln>
        </p:spPr>
        <p:txBody>
          <a:bodyPr vert="horz" wrap="square" lIns="63500" tIns="63500" rIns="63500" bIns="63500" rtlCol="0" anchor="ctr"/>
          <a:lstStyle/>
          <a:p>
            <a:pPr algn="ctr">
              <a:defRPr/>
            </a:pPr>
            <a:endParaRPr/>
          </a:p>
        </p:txBody>
      </p:sp>
      <p:sp>
        <p:nvSpPr>
          <p:cNvPr id="8" name="AutoShape 8"/>
          <p:cNvSpPr/>
          <p:nvPr/>
        </p:nvSpPr>
        <p:spPr>
          <a:xfrm>
            <a:off x="1016000" y="3683000"/>
            <a:ext cx="2794000" cy="254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300" b="1" i="0" u="none" strike="noStrike">
                <a:solidFill>
                  <a:srgbClr val="3498DB"/>
                </a:solidFill>
                <a:latin typeface="Noto Sans SC"/>
                <a:ea typeface="Noto Sans SC"/>
                <a:cs typeface="Noto Sans SC"/>
                <a:sym typeface="Noto Sans SC"/>
              </a:rPr>
              <a:t>▍认证与效率</a:t>
            </a:r>
            <a:endParaRPr lang="en-US" sz="1100"/>
          </a:p>
        </p:txBody>
      </p:sp>
      <p:sp>
        <p:nvSpPr>
          <p:cNvPr id="9" name="AutoShape 9"/>
          <p:cNvSpPr/>
          <p:nvPr/>
        </p:nvSpPr>
        <p:spPr>
          <a:xfrm>
            <a:off x="1016000" y="4000500"/>
            <a:ext cx="2794000" cy="508000"/>
          </a:xfrm>
          <a:prstGeom prst="rect">
            <a:avLst/>
          </a:prstGeom>
          <a:noFill/>
          <a:ln w="12700" cap="flat" cmpd="sng">
            <a:noFill/>
            <a:prstDash val="solid"/>
            <a:round/>
          </a:ln>
        </p:spPr>
        <p:txBody>
          <a:bodyPr vert="horz" wrap="square" lIns="0" tIns="0" rIns="0" bIns="0" rtlCol="0" anchor="ctr" anchorCtr="0"/>
          <a:lstStyle/>
          <a:p>
            <a:pPr indent="0" algn="l">
              <a:lnSpc>
                <a:spcPct val="108333"/>
              </a:lnSpc>
              <a:defRPr/>
            </a:pPr>
            <a:r>
              <a:rPr lang="en-US" sz="1100" b="0" i="0" u="none" strike="noStrike" dirty="0">
                <a:solidFill>
                  <a:srgbClr val="E5E7EB">
                    <a:alpha val="80000"/>
                  </a:srgbClr>
                </a:solidFill>
                <a:latin typeface="Noto Sans SC"/>
                <a:ea typeface="Noto Sans SC"/>
                <a:cs typeface="Noto Sans SC"/>
                <a:sym typeface="Noto Sans SC"/>
              </a:rPr>
              <a:t>通过</a:t>
            </a:r>
            <a:r>
              <a:rPr lang="en-US" sz="1100" b="1" i="0" u="none" strike="noStrike" dirty="0">
                <a:solidFill>
                  <a:srgbClr val="3498DB"/>
                </a:solidFill>
                <a:latin typeface="Noto Sans SC"/>
                <a:ea typeface="Noto Sans SC"/>
                <a:cs typeface="Noto Sans SC"/>
                <a:sym typeface="Noto Sans SC"/>
              </a:rPr>
              <a:t>80Plus白金认证</a:t>
            </a:r>
            <a:r>
              <a:rPr lang="en-US" sz="1100" b="0" i="0" u="none" strike="noStrike" dirty="0">
                <a:solidFill>
                  <a:srgbClr val="E5E7EB">
                    <a:alpha val="80000"/>
                  </a:srgbClr>
                </a:solidFill>
                <a:latin typeface="Noto Sans SC"/>
                <a:ea typeface="Noto Sans SC"/>
                <a:cs typeface="Noto Sans SC"/>
                <a:sym typeface="Noto Sans SC"/>
              </a:rPr>
              <a:t>，典型负载下转换效率 &gt;92%，</a:t>
            </a:r>
            <a:r>
              <a:rPr lang="en-US" sz="1100" b="0" i="0" u="none" strike="noStrike" dirty="0" err="1">
                <a:solidFill>
                  <a:srgbClr val="E5E7EB">
                    <a:alpha val="80000"/>
                  </a:srgbClr>
                </a:solidFill>
                <a:latin typeface="Noto Sans SC"/>
                <a:ea typeface="Noto Sans SC"/>
                <a:cs typeface="Noto Sans SC"/>
                <a:sym typeface="Noto Sans SC"/>
              </a:rPr>
              <a:t>节能高效</a:t>
            </a:r>
            <a:endParaRPr lang="en-US" sz="1100" dirty="0"/>
          </a:p>
        </p:txBody>
      </p:sp>
      <p:sp>
        <p:nvSpPr>
          <p:cNvPr id="10" name="AutoShape 10"/>
          <p:cNvSpPr/>
          <p:nvPr/>
        </p:nvSpPr>
        <p:spPr>
          <a:xfrm>
            <a:off x="1016000" y="4699000"/>
            <a:ext cx="2794000" cy="254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300" b="1" i="0" u="none" strike="noStrike">
                <a:solidFill>
                  <a:srgbClr val="3498DB"/>
                </a:solidFill>
                <a:latin typeface="Noto Sans SC"/>
                <a:ea typeface="Noto Sans SC"/>
                <a:cs typeface="Noto Sans SC"/>
                <a:sym typeface="Noto Sans SC"/>
              </a:rPr>
              <a:t>▍性能与设计</a:t>
            </a:r>
            <a:endParaRPr lang="en-US" sz="1100"/>
          </a:p>
        </p:txBody>
      </p:sp>
      <p:sp>
        <p:nvSpPr>
          <p:cNvPr id="11" name="AutoShape 11"/>
          <p:cNvSpPr/>
          <p:nvPr/>
        </p:nvSpPr>
        <p:spPr>
          <a:xfrm>
            <a:off x="1016000" y="5016500"/>
            <a:ext cx="2794000" cy="762000"/>
          </a:xfrm>
          <a:prstGeom prst="rect">
            <a:avLst/>
          </a:prstGeom>
          <a:noFill/>
          <a:ln w="12700" cap="flat" cmpd="sng">
            <a:noFill/>
            <a:prstDash val="solid"/>
            <a:round/>
          </a:ln>
        </p:spPr>
        <p:txBody>
          <a:bodyPr vert="horz" wrap="square" lIns="0" tIns="0" rIns="0" bIns="0" rtlCol="0" anchor="ctr" anchorCtr="0"/>
          <a:lstStyle/>
          <a:p>
            <a:pPr indent="0" algn="l">
              <a:lnSpc>
                <a:spcPct val="108333"/>
              </a:lnSpc>
              <a:defRPr/>
            </a:pPr>
            <a:r>
              <a:rPr lang="en-US" sz="1100" b="1" i="0" u="none" strike="noStrike" dirty="0">
                <a:solidFill>
                  <a:srgbClr val="E5E7EB">
                    <a:alpha val="80000"/>
                  </a:srgbClr>
                </a:solidFill>
                <a:latin typeface="Noto Sans SC"/>
                <a:ea typeface="Noto Sans SC"/>
                <a:cs typeface="Noto Sans SC"/>
                <a:sym typeface="Noto Sans SC"/>
              </a:rPr>
              <a:t>850W</a:t>
            </a:r>
            <a:r>
              <a:rPr lang="en-US" sz="1100" b="0" i="0" u="none" strike="noStrike" dirty="0">
                <a:solidFill>
                  <a:srgbClr val="E5E7EB">
                    <a:alpha val="80000"/>
                  </a:srgbClr>
                </a:solidFill>
                <a:latin typeface="Noto Sans SC"/>
                <a:ea typeface="Noto Sans SC"/>
                <a:cs typeface="Noto Sans SC"/>
                <a:sym typeface="Noto Sans SC"/>
              </a:rPr>
              <a:t>额定功率，+12V单路70A。配备</a:t>
            </a:r>
            <a:r>
              <a:rPr lang="en-US" sz="1100" b="1" i="0" u="none" strike="noStrike" dirty="0">
                <a:solidFill>
                  <a:srgbClr val="E5E7EB">
                    <a:alpha val="80000"/>
                  </a:srgbClr>
                </a:solidFill>
                <a:latin typeface="Noto Sans SC"/>
                <a:ea typeface="Noto Sans SC"/>
                <a:cs typeface="Noto Sans SC"/>
                <a:sym typeface="Noto Sans SC"/>
              </a:rPr>
              <a:t>全日系电容</a:t>
            </a:r>
            <a:r>
              <a:rPr lang="en-US" sz="1100" b="0" i="0" u="none" strike="noStrike" dirty="0">
                <a:solidFill>
                  <a:srgbClr val="E5E7EB">
                    <a:alpha val="80000"/>
                  </a:srgbClr>
                </a:solidFill>
                <a:latin typeface="Noto Sans SC"/>
                <a:ea typeface="Noto Sans SC"/>
                <a:cs typeface="Noto Sans SC"/>
                <a:sym typeface="Noto Sans SC"/>
              </a:rPr>
              <a:t>，支持</a:t>
            </a:r>
            <a:r>
              <a:rPr lang="en-US" sz="1100" b="1" i="0" u="none" strike="noStrike" dirty="0">
                <a:solidFill>
                  <a:srgbClr val="E5E7EB">
                    <a:alpha val="80000"/>
                  </a:srgbClr>
                </a:solidFill>
                <a:latin typeface="Noto Sans SC"/>
                <a:ea typeface="Noto Sans SC"/>
                <a:cs typeface="Noto Sans SC"/>
                <a:sym typeface="Noto Sans SC"/>
              </a:rPr>
              <a:t>ATX 3.0</a:t>
            </a:r>
            <a:r>
              <a:rPr lang="en-US" sz="1100" b="0" i="0" u="none" strike="noStrike" dirty="0">
                <a:solidFill>
                  <a:srgbClr val="E5E7EB">
                    <a:alpha val="80000"/>
                  </a:srgbClr>
                </a:solidFill>
                <a:latin typeface="Noto Sans SC"/>
                <a:ea typeface="Noto Sans SC"/>
                <a:cs typeface="Noto Sans SC"/>
                <a:sym typeface="Noto Sans SC"/>
              </a:rPr>
              <a:t>标准，全模组设计，提供五年质保</a:t>
            </a:r>
            <a:endParaRPr lang="en-US" sz="1100" dirty="0"/>
          </a:p>
        </p:txBody>
      </p:sp>
      <p:sp>
        <p:nvSpPr>
          <p:cNvPr id="12" name="AutoShape 12"/>
          <p:cNvSpPr/>
          <p:nvPr/>
        </p:nvSpPr>
        <p:spPr>
          <a:xfrm>
            <a:off x="4445000" y="1524000"/>
            <a:ext cx="3302000" cy="4699000"/>
          </a:xfrm>
          <a:prstGeom prst="roundRect">
            <a:avLst>
              <a:gd name="adj" fmla="val 4615"/>
            </a:avLst>
          </a:prstGeom>
          <a:solidFill>
            <a:srgbClr val="FFFFFF">
              <a:alpha val="6000"/>
            </a:srgbClr>
          </a:solidFill>
          <a:ln w="12700" cap="flat" cmpd="sng">
            <a:solidFill>
              <a:srgbClr val="3498DB">
                <a:alpha val="40000"/>
              </a:srgbClr>
            </a:solidFill>
            <a:prstDash val="solid"/>
            <a:round/>
          </a:ln>
        </p:spPr>
        <p:txBody>
          <a:bodyPr vert="horz" wrap="square" lIns="63500" tIns="63500" rIns="63500" bIns="63500" rtlCol="0" anchor="ctr"/>
          <a:lstStyle/>
          <a:p>
            <a:pPr algn="ctr">
              <a:defRPr/>
            </a:pPr>
            <a:endParaRPr/>
          </a:p>
        </p:txBody>
      </p:sp>
      <p:pic>
        <p:nvPicPr>
          <p:cNvPr id="13" name="Picture 13"/>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5664200" y="1841500"/>
            <a:ext cx="863600" cy="863600"/>
          </a:xfrm>
          <a:prstGeom prst="rect">
            <a:avLst/>
          </a:prstGeom>
        </p:spPr>
      </p:pic>
      <p:sp>
        <p:nvSpPr>
          <p:cNvPr id="14" name="AutoShape 14"/>
          <p:cNvSpPr/>
          <p:nvPr/>
        </p:nvSpPr>
        <p:spPr>
          <a:xfrm>
            <a:off x="4699000" y="2857500"/>
            <a:ext cx="2794000" cy="381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1800" b="1" i="0" u="none" strike="noStrike">
                <a:solidFill>
                  <a:srgbClr val="FFFFFF"/>
                </a:solidFill>
                <a:latin typeface="Noto Sans SC"/>
                <a:ea typeface="Noto Sans SC"/>
                <a:cs typeface="Noto Sans SC"/>
                <a:sym typeface="Noto Sans SC"/>
              </a:rPr>
              <a:t>航嘉 G63 战戟 黑色</a:t>
            </a:r>
            <a:endParaRPr lang="en-US" sz="1100"/>
          </a:p>
        </p:txBody>
      </p:sp>
      <p:sp>
        <p:nvSpPr>
          <p:cNvPr id="15" name="AutoShape 15"/>
          <p:cNvSpPr/>
          <p:nvPr/>
        </p:nvSpPr>
        <p:spPr>
          <a:xfrm>
            <a:off x="4826000" y="3429000"/>
            <a:ext cx="2540000" cy="25400"/>
          </a:xfrm>
          <a:prstGeom prst="roundRect">
            <a:avLst>
              <a:gd name="adj" fmla="val 0"/>
            </a:avLst>
          </a:prstGeom>
          <a:solidFill>
            <a:srgbClr val="3498DB">
              <a:alpha val="50000"/>
            </a:srgbClr>
          </a:solidFill>
          <a:ln w="25400" cap="flat" cmpd="sng">
            <a:noFill/>
            <a:prstDash val="solid"/>
            <a:round/>
          </a:ln>
        </p:spPr>
        <p:txBody>
          <a:bodyPr vert="horz" wrap="square" lIns="63500" tIns="63500" rIns="63500" bIns="63500" rtlCol="0" anchor="ctr"/>
          <a:lstStyle/>
          <a:p>
            <a:pPr algn="ctr">
              <a:defRPr/>
            </a:pPr>
            <a:endParaRPr/>
          </a:p>
        </p:txBody>
      </p:sp>
      <p:sp>
        <p:nvSpPr>
          <p:cNvPr id="16" name="AutoShape 16"/>
          <p:cNvSpPr/>
          <p:nvPr/>
        </p:nvSpPr>
        <p:spPr>
          <a:xfrm>
            <a:off x="4699000" y="3683000"/>
            <a:ext cx="2794000" cy="254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300" b="1" i="0" u="none" strike="noStrike">
                <a:solidFill>
                  <a:srgbClr val="3498DB"/>
                </a:solidFill>
                <a:latin typeface="Noto Sans SC"/>
                <a:ea typeface="Noto Sans SC"/>
                <a:cs typeface="Noto Sans SC"/>
                <a:sym typeface="Noto Sans SC"/>
              </a:rPr>
              <a:t>▍结构与兼容性</a:t>
            </a:r>
            <a:endParaRPr lang="en-US" sz="1100"/>
          </a:p>
        </p:txBody>
      </p:sp>
      <p:sp>
        <p:nvSpPr>
          <p:cNvPr id="17" name="AutoShape 17"/>
          <p:cNvSpPr/>
          <p:nvPr/>
        </p:nvSpPr>
        <p:spPr>
          <a:xfrm>
            <a:off x="4699000" y="4000500"/>
            <a:ext cx="2794000" cy="508000"/>
          </a:xfrm>
          <a:prstGeom prst="rect">
            <a:avLst/>
          </a:prstGeom>
          <a:noFill/>
          <a:ln w="12700" cap="flat" cmpd="sng">
            <a:noFill/>
            <a:prstDash val="solid"/>
            <a:round/>
          </a:ln>
        </p:spPr>
        <p:txBody>
          <a:bodyPr vert="horz" wrap="square" lIns="0" tIns="0" rIns="0" bIns="0" rtlCol="0" anchor="ctr" anchorCtr="0"/>
          <a:lstStyle/>
          <a:p>
            <a:pPr indent="0" algn="l">
              <a:lnSpc>
                <a:spcPct val="108333"/>
              </a:lnSpc>
              <a:defRPr/>
            </a:pPr>
            <a:r>
              <a:rPr lang="en-US" sz="1100" b="0" i="0" u="none" strike="noStrike" dirty="0">
                <a:solidFill>
                  <a:srgbClr val="E5E7EB">
                    <a:alpha val="80000"/>
                  </a:srgbClr>
                </a:solidFill>
                <a:latin typeface="Noto Sans SC"/>
                <a:ea typeface="Noto Sans SC"/>
                <a:cs typeface="Noto Sans SC"/>
                <a:sym typeface="Noto Sans SC"/>
              </a:rPr>
              <a:t>中塔M-ATX架构，支持顶部</a:t>
            </a:r>
            <a:r>
              <a:rPr lang="en-US" sz="1100" b="1" i="0" u="none" strike="noStrike" dirty="0">
                <a:solidFill>
                  <a:srgbClr val="3498DB"/>
                </a:solidFill>
                <a:latin typeface="Noto Sans SC"/>
                <a:ea typeface="Noto Sans SC"/>
                <a:cs typeface="Noto Sans SC"/>
                <a:sym typeface="Noto Sans SC"/>
              </a:rPr>
              <a:t>360mm水冷</a:t>
            </a:r>
            <a:r>
              <a:rPr lang="en-US" sz="1100" b="0" i="0" u="none" strike="noStrike" dirty="0">
                <a:solidFill>
                  <a:srgbClr val="E5E7EB">
                    <a:alpha val="80000"/>
                  </a:srgbClr>
                </a:solidFill>
                <a:latin typeface="Noto Sans SC"/>
                <a:ea typeface="Noto Sans SC"/>
                <a:cs typeface="Noto Sans SC"/>
                <a:sym typeface="Noto Sans SC"/>
              </a:rPr>
              <a:t>安装，显卡限长可达</a:t>
            </a:r>
            <a:r>
              <a:rPr lang="en-US" sz="1100" b="1" i="0" u="none" strike="noStrike" dirty="0">
                <a:solidFill>
                  <a:srgbClr val="E5E7EB">
                    <a:alpha val="80000"/>
                  </a:srgbClr>
                </a:solidFill>
                <a:latin typeface="Noto Sans SC"/>
                <a:ea typeface="Noto Sans SC"/>
                <a:cs typeface="Noto Sans SC"/>
                <a:sym typeface="Noto Sans SC"/>
              </a:rPr>
              <a:t>350mm</a:t>
            </a:r>
            <a:r>
              <a:rPr lang="en-US" sz="1100" b="0" i="0" u="none" strike="noStrike" dirty="0">
                <a:solidFill>
                  <a:srgbClr val="E5E7EB">
                    <a:alpha val="80000"/>
                  </a:srgbClr>
                </a:solidFill>
                <a:latin typeface="Noto Sans SC"/>
                <a:ea typeface="Noto Sans SC"/>
                <a:cs typeface="Noto Sans SC"/>
                <a:sym typeface="Noto Sans SC"/>
              </a:rPr>
              <a:t>，扩展性强</a:t>
            </a:r>
            <a:endParaRPr lang="en-US" sz="1100" dirty="0"/>
          </a:p>
        </p:txBody>
      </p:sp>
      <p:sp>
        <p:nvSpPr>
          <p:cNvPr id="18" name="AutoShape 18"/>
          <p:cNvSpPr/>
          <p:nvPr/>
        </p:nvSpPr>
        <p:spPr>
          <a:xfrm>
            <a:off x="4699000" y="4699000"/>
            <a:ext cx="2794000" cy="254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300" b="1" i="0" u="none" strike="noStrike">
                <a:solidFill>
                  <a:srgbClr val="3498DB"/>
                </a:solidFill>
                <a:latin typeface="Noto Sans SC"/>
                <a:ea typeface="Noto Sans SC"/>
                <a:cs typeface="Noto Sans SC"/>
                <a:sym typeface="Noto Sans SC"/>
              </a:rPr>
              <a:t>▍散热与外观</a:t>
            </a:r>
            <a:endParaRPr lang="en-US" sz="1100"/>
          </a:p>
        </p:txBody>
      </p:sp>
      <p:sp>
        <p:nvSpPr>
          <p:cNvPr id="19" name="AutoShape 19"/>
          <p:cNvSpPr/>
          <p:nvPr/>
        </p:nvSpPr>
        <p:spPr>
          <a:xfrm>
            <a:off x="4699000" y="5016500"/>
            <a:ext cx="2794000" cy="762000"/>
          </a:xfrm>
          <a:prstGeom prst="rect">
            <a:avLst/>
          </a:prstGeom>
          <a:noFill/>
          <a:ln w="12700" cap="flat" cmpd="sng">
            <a:noFill/>
            <a:prstDash val="solid"/>
            <a:round/>
          </a:ln>
        </p:spPr>
        <p:txBody>
          <a:bodyPr vert="horz" wrap="square" lIns="0" tIns="0" rIns="0" bIns="0" rtlCol="0" anchor="ctr" anchorCtr="0"/>
          <a:lstStyle/>
          <a:p>
            <a:pPr indent="0" algn="l">
              <a:lnSpc>
                <a:spcPct val="108333"/>
              </a:lnSpc>
              <a:defRPr/>
            </a:pPr>
            <a:r>
              <a:rPr lang="en-US" sz="1100" b="0" i="0" u="none" strike="noStrike" dirty="0" err="1">
                <a:solidFill>
                  <a:srgbClr val="E5E7EB">
                    <a:alpha val="80000"/>
                  </a:srgbClr>
                </a:solidFill>
                <a:latin typeface="Noto Sans SC"/>
                <a:ea typeface="Noto Sans SC"/>
                <a:cs typeface="Noto Sans SC"/>
                <a:sym typeface="Noto Sans SC"/>
              </a:rPr>
              <a:t>采用下置电源仓设计，形成独立风道，散热更高效。黑色沉稳配色，板材用料扎实，质感出众</a:t>
            </a:r>
            <a:endParaRPr lang="en-US" sz="1100" dirty="0"/>
          </a:p>
        </p:txBody>
      </p:sp>
      <p:sp>
        <p:nvSpPr>
          <p:cNvPr id="20" name="AutoShape 20"/>
          <p:cNvSpPr/>
          <p:nvPr/>
        </p:nvSpPr>
        <p:spPr>
          <a:xfrm>
            <a:off x="8128000" y="1524000"/>
            <a:ext cx="3302000" cy="4699000"/>
          </a:xfrm>
          <a:prstGeom prst="roundRect">
            <a:avLst>
              <a:gd name="adj" fmla="val 4615"/>
            </a:avLst>
          </a:prstGeom>
          <a:solidFill>
            <a:srgbClr val="FFFFFF">
              <a:alpha val="6000"/>
            </a:srgbClr>
          </a:solidFill>
          <a:ln w="12700" cap="flat" cmpd="sng">
            <a:solidFill>
              <a:srgbClr val="3498DB">
                <a:alpha val="40000"/>
              </a:srgbClr>
            </a:solidFill>
            <a:prstDash val="solid"/>
            <a:round/>
          </a:ln>
        </p:spPr>
        <p:txBody>
          <a:bodyPr vert="horz" wrap="square" lIns="63500" tIns="63500" rIns="63500" bIns="63500" rtlCol="0" anchor="ctr"/>
          <a:lstStyle/>
          <a:p>
            <a:pPr algn="ctr">
              <a:defRPr/>
            </a:pPr>
            <a:endParaRPr/>
          </a:p>
        </p:txBody>
      </p:sp>
      <p:pic>
        <p:nvPicPr>
          <p:cNvPr id="21" name="Picture 21"/>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347200" y="1841500"/>
            <a:ext cx="863600" cy="863600"/>
          </a:xfrm>
          <a:prstGeom prst="rect">
            <a:avLst/>
          </a:prstGeom>
        </p:spPr>
      </p:pic>
      <p:sp>
        <p:nvSpPr>
          <p:cNvPr id="22" name="AutoShape 22"/>
          <p:cNvSpPr/>
          <p:nvPr/>
        </p:nvSpPr>
        <p:spPr>
          <a:xfrm>
            <a:off x="8382000" y="2857500"/>
            <a:ext cx="2794000" cy="381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1800" b="1" i="0" u="none" strike="noStrike">
                <a:solidFill>
                  <a:srgbClr val="FFFFFF"/>
                </a:solidFill>
                <a:latin typeface="Noto Sans SC"/>
                <a:ea typeface="Noto Sans SC"/>
                <a:cs typeface="Noto Sans SC"/>
                <a:sym typeface="Noto Sans SC"/>
              </a:rPr>
              <a:t>钛钽 SJ-A080 360BK ARGB</a:t>
            </a:r>
            <a:endParaRPr lang="en-US" sz="1100"/>
          </a:p>
        </p:txBody>
      </p:sp>
      <p:sp>
        <p:nvSpPr>
          <p:cNvPr id="23" name="AutoShape 23"/>
          <p:cNvSpPr/>
          <p:nvPr/>
        </p:nvSpPr>
        <p:spPr>
          <a:xfrm>
            <a:off x="8509000" y="3429000"/>
            <a:ext cx="2540000" cy="25400"/>
          </a:xfrm>
          <a:prstGeom prst="roundRect">
            <a:avLst>
              <a:gd name="adj" fmla="val 0"/>
            </a:avLst>
          </a:prstGeom>
          <a:solidFill>
            <a:srgbClr val="3498DB">
              <a:alpha val="50000"/>
            </a:srgbClr>
          </a:solidFill>
          <a:ln w="25400" cap="flat" cmpd="sng">
            <a:noFill/>
            <a:prstDash val="solid"/>
            <a:round/>
          </a:ln>
        </p:spPr>
        <p:txBody>
          <a:bodyPr vert="horz" wrap="square" lIns="63500" tIns="63500" rIns="63500" bIns="63500" rtlCol="0" anchor="ctr"/>
          <a:lstStyle/>
          <a:p>
            <a:pPr algn="ctr">
              <a:defRPr/>
            </a:pPr>
            <a:endParaRPr/>
          </a:p>
        </p:txBody>
      </p:sp>
      <p:sp>
        <p:nvSpPr>
          <p:cNvPr id="24" name="AutoShape 24"/>
          <p:cNvSpPr/>
          <p:nvPr/>
        </p:nvSpPr>
        <p:spPr>
          <a:xfrm>
            <a:off x="8382000" y="3683000"/>
            <a:ext cx="2794000" cy="254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300" b="1" i="0" u="none" strike="noStrike">
                <a:solidFill>
                  <a:srgbClr val="3498DB"/>
                </a:solidFill>
                <a:latin typeface="Noto Sans SC"/>
                <a:ea typeface="Noto Sans SC"/>
                <a:cs typeface="Noto Sans SC"/>
                <a:sym typeface="Noto Sans SC"/>
              </a:rPr>
              <a:t>▍散热规模</a:t>
            </a:r>
            <a:endParaRPr lang="en-US" sz="1100"/>
          </a:p>
        </p:txBody>
      </p:sp>
      <p:sp>
        <p:nvSpPr>
          <p:cNvPr id="25" name="AutoShape 25"/>
          <p:cNvSpPr/>
          <p:nvPr/>
        </p:nvSpPr>
        <p:spPr>
          <a:xfrm>
            <a:off x="8382000" y="4000500"/>
            <a:ext cx="2794000" cy="508000"/>
          </a:xfrm>
          <a:prstGeom prst="rect">
            <a:avLst/>
          </a:prstGeom>
          <a:noFill/>
          <a:ln w="12700" cap="flat" cmpd="sng">
            <a:noFill/>
            <a:prstDash val="solid"/>
            <a:round/>
          </a:ln>
        </p:spPr>
        <p:txBody>
          <a:bodyPr vert="horz" wrap="square" lIns="0" tIns="0" rIns="0" bIns="0" rtlCol="0" anchor="ctr" anchorCtr="0"/>
          <a:lstStyle/>
          <a:p>
            <a:pPr indent="0" algn="l">
              <a:lnSpc>
                <a:spcPct val="108333"/>
              </a:lnSpc>
              <a:defRPr/>
            </a:pPr>
            <a:r>
              <a:rPr lang="en-US" sz="1100" b="0" i="0" u="none" strike="noStrike" dirty="0">
                <a:solidFill>
                  <a:srgbClr val="E5E7EB">
                    <a:alpha val="80000"/>
                  </a:srgbClr>
                </a:solidFill>
                <a:latin typeface="Noto Sans SC"/>
                <a:ea typeface="Noto Sans SC"/>
                <a:cs typeface="Noto Sans SC"/>
                <a:sym typeface="Noto Sans SC"/>
              </a:rPr>
              <a:t>配备</a:t>
            </a:r>
            <a:r>
              <a:rPr lang="en-US" sz="1100" b="1" i="0" u="none" strike="noStrike" dirty="0">
                <a:solidFill>
                  <a:srgbClr val="3498DB"/>
                </a:solidFill>
                <a:latin typeface="Noto Sans SC"/>
                <a:ea typeface="Noto Sans SC"/>
                <a:cs typeface="Noto Sans SC"/>
                <a:sym typeface="Noto Sans SC"/>
              </a:rPr>
              <a:t>360mm </a:t>
            </a:r>
            <a:r>
              <a:rPr lang="en-US" sz="1100" b="1" i="0" u="none" strike="noStrike" dirty="0" err="1">
                <a:solidFill>
                  <a:srgbClr val="3498DB"/>
                </a:solidFill>
                <a:latin typeface="Noto Sans SC"/>
                <a:ea typeface="Noto Sans SC"/>
                <a:cs typeface="Noto Sans SC"/>
                <a:sym typeface="Noto Sans SC"/>
              </a:rPr>
              <a:t>冷排</a:t>
            </a:r>
            <a:r>
              <a:rPr lang="en-US" sz="1100" b="0" i="0" u="none" strike="noStrike" dirty="0" err="1">
                <a:solidFill>
                  <a:srgbClr val="E5E7EB">
                    <a:alpha val="80000"/>
                  </a:srgbClr>
                </a:solidFill>
                <a:latin typeface="Noto Sans SC"/>
                <a:ea typeface="Noto Sans SC"/>
                <a:cs typeface="Noto Sans SC"/>
                <a:sym typeface="Noto Sans SC"/>
              </a:rPr>
              <a:t>与三把高性能ARGB风扇，能快速带走核心热量，兼顾散热与灯效</a:t>
            </a:r>
            <a:endParaRPr lang="en-US" sz="1100" dirty="0"/>
          </a:p>
        </p:txBody>
      </p:sp>
      <p:sp>
        <p:nvSpPr>
          <p:cNvPr id="26" name="AutoShape 26"/>
          <p:cNvSpPr/>
          <p:nvPr/>
        </p:nvSpPr>
        <p:spPr>
          <a:xfrm>
            <a:off x="8382000" y="4699000"/>
            <a:ext cx="2794000" cy="254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300" b="1" i="0" u="none" strike="noStrike">
                <a:solidFill>
                  <a:srgbClr val="3498DB"/>
                </a:solidFill>
                <a:latin typeface="Noto Sans SC"/>
                <a:ea typeface="Noto Sans SC"/>
                <a:cs typeface="Noto Sans SC"/>
                <a:sym typeface="Noto Sans SC"/>
              </a:rPr>
              <a:t>▍核心与兼容</a:t>
            </a:r>
            <a:endParaRPr lang="en-US" sz="1100"/>
          </a:p>
        </p:txBody>
      </p:sp>
      <p:sp>
        <p:nvSpPr>
          <p:cNvPr id="27" name="AutoShape 27"/>
          <p:cNvSpPr/>
          <p:nvPr/>
        </p:nvSpPr>
        <p:spPr>
          <a:xfrm>
            <a:off x="8382000" y="5016500"/>
            <a:ext cx="2794000" cy="762000"/>
          </a:xfrm>
          <a:prstGeom prst="rect">
            <a:avLst/>
          </a:prstGeom>
          <a:noFill/>
          <a:ln w="12700" cap="flat" cmpd="sng">
            <a:noFill/>
            <a:prstDash val="solid"/>
            <a:round/>
          </a:ln>
        </p:spPr>
        <p:txBody>
          <a:bodyPr vert="horz" wrap="square" lIns="0" tIns="0" rIns="0" bIns="0" rtlCol="0" anchor="ctr" anchorCtr="0"/>
          <a:lstStyle/>
          <a:p>
            <a:pPr indent="0" algn="l">
              <a:lnSpc>
                <a:spcPct val="108333"/>
              </a:lnSpc>
              <a:defRPr/>
            </a:pPr>
            <a:r>
              <a:rPr lang="en-US" sz="1100" b="0" i="0" u="none" strike="noStrike" dirty="0">
                <a:solidFill>
                  <a:srgbClr val="E5E7EB">
                    <a:alpha val="80000"/>
                  </a:srgbClr>
                </a:solidFill>
                <a:latin typeface="Noto Sans SC"/>
                <a:ea typeface="Noto Sans SC"/>
                <a:cs typeface="Noto Sans SC"/>
                <a:sym typeface="Noto Sans SC"/>
              </a:rPr>
              <a:t>搭载</a:t>
            </a:r>
            <a:r>
              <a:rPr lang="en-US" sz="1100" b="1" i="0" u="none" strike="noStrike" dirty="0">
                <a:solidFill>
                  <a:srgbClr val="E5E7EB">
                    <a:alpha val="80000"/>
                  </a:srgbClr>
                </a:solidFill>
                <a:latin typeface="Noto Sans SC"/>
                <a:ea typeface="Noto Sans SC"/>
                <a:cs typeface="Noto Sans SC"/>
                <a:sym typeface="Noto Sans SC"/>
              </a:rPr>
              <a:t>2800RPM</a:t>
            </a:r>
            <a:r>
              <a:rPr lang="en-US" sz="1100" b="0" i="0" u="none" strike="noStrike" dirty="0">
                <a:solidFill>
                  <a:srgbClr val="E5E7EB">
                    <a:alpha val="80000"/>
                  </a:srgbClr>
                </a:solidFill>
                <a:latin typeface="Noto Sans SC"/>
                <a:ea typeface="Noto Sans SC"/>
                <a:cs typeface="Noto Sans SC"/>
                <a:sym typeface="Noto Sans SC"/>
              </a:rPr>
              <a:t>高扬程水泵与铜底微水道，换热效率高。完美支持 AM5 / Intel </a:t>
            </a:r>
            <a:r>
              <a:rPr lang="en-US" sz="1100" b="0" i="0" u="none" strike="noStrike" dirty="0" err="1">
                <a:solidFill>
                  <a:srgbClr val="E5E7EB">
                    <a:alpha val="80000"/>
                  </a:srgbClr>
                </a:solidFill>
                <a:latin typeface="Noto Sans SC"/>
                <a:ea typeface="Noto Sans SC"/>
                <a:cs typeface="Noto Sans SC"/>
                <a:sym typeface="Noto Sans SC"/>
              </a:rPr>
              <a:t>主流双平台</a:t>
            </a:r>
            <a:endParaRPr lang="en-US" sz="1100" dirty="0"/>
          </a:p>
        </p:txBody>
      </p:sp>
    </p:spTree>
  </p:cSld>
  <p:clrMapOvr>
    <a:masterClrMapping/>
  </p:clrMapOvr>
</p:sld>
</file>

<file path=ppt/theme/theme1.xml><?xml version="1.0" encoding="utf-8"?>
<a:theme xmlns:a="http://schemas.openxmlformats.org/drawingml/2006/main" name="Office 主题​​">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默认主题">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277</TotalTime>
  <Words>1695</Words>
  <Application>Microsoft Office PowerPoint</Application>
  <PresentationFormat>宽屏</PresentationFormat>
  <Paragraphs>264</Paragraphs>
  <Slides>14</Slides>
  <Notes>14</Notes>
  <HiddenSlides>0</HiddenSlides>
  <MMClips>0</MMClips>
  <ScaleCrop>false</ScaleCrop>
  <HeadingPairs>
    <vt:vector size="6" baseType="variant">
      <vt:variant>
        <vt:lpstr>已用的字体</vt:lpstr>
      </vt:variant>
      <vt:variant>
        <vt:i4>2</vt:i4>
      </vt:variant>
      <vt:variant>
        <vt:lpstr>主题</vt:lpstr>
      </vt:variant>
      <vt:variant>
        <vt:i4>2</vt:i4>
      </vt:variant>
      <vt:variant>
        <vt:lpstr>幻灯片标题</vt:lpstr>
      </vt:variant>
      <vt:variant>
        <vt:i4>14</vt:i4>
      </vt:variant>
    </vt:vector>
  </HeadingPairs>
  <TitlesOfParts>
    <vt:vector size="18" baseType="lpstr">
      <vt:lpstr>Noto Sans SC</vt:lpstr>
      <vt:lpstr>Arial</vt:lpstr>
      <vt:lpstr>Office 主题​​</vt:lpstr>
      <vt:lpstr>默认主题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ModifiedBy>ELECTRON X</cp:lastModifiedBy>
  <cp:revision>8</cp:revision>
  <dcterms:modified xsi:type="dcterms:W3CDTF">2026-04-10T14:56:27Z</dcterms:modified>
</cp:coreProperties>
</file>